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6576000" cy="29260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79EA85-E101-9579-2303-502C280EF43B}" v="14" dt="2020-02-20T17:12:02.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38"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39"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&lt;header&gt;</a:t>
            </a:r>
          </a:p>
        </p:txBody>
      </p:sp>
      <p:sp>
        <p:nvSpPr>
          <p:cNvPr id="40"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&lt;date/time&gt;</a:t>
            </a:r>
          </a:p>
        </p:txBody>
      </p:sp>
      <p:sp>
        <p:nvSpPr>
          <p:cNvPr id="41"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&lt;footer&gt;</a:t>
            </a:r>
          </a:p>
        </p:txBody>
      </p:sp>
      <p:sp>
        <p:nvSpPr>
          <p:cNvPr id="42" name="PlaceHolder 6"/>
          <p:cNvSpPr>
            <a:spLocks noGrp="1"/>
          </p:cNvSpPr>
          <p:nvPr>
            <p:ph type="sldNum"/>
          </p:nvPr>
        </p:nvSpPr>
        <p:spPr>
          <a:xfrm>
            <a:off x="4399200" y="9555480"/>
            <a:ext cx="3372840" cy="502560"/>
          </a:xfrm>
          <a:prstGeom prst="rect">
            <a:avLst/>
          </a:prstGeom>
        </p:spPr>
        <p:txBody>
          <a:bodyPr lIns="0" tIns="0" rIns="0" bIns="0" anchor="b"/>
          <a:lstStyle/>
          <a:p>
            <a:pPr algn="r"/>
            <a:fld id="{C5CA7ACA-5AE1-4609-A06D-04D454B5EED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ED8DFDCD-3775-4C6D-A199-AC6967BFBE38}" type="slidenum">
              <a:rPr lang="en-US" sz="1400" b="0" strike="noStrike" spc="-1">
                <a:solidFill>
                  <a:srgbClr val="000000"/>
                </a:solidFill>
                <a:latin typeface="Times New Roman"/>
                <a:ea typeface="+mn-ea"/>
              </a:rPr>
              <a:t>1</a:t>
            </a:fld>
            <a:endParaRPr lang="en-US" sz="1400" b="0" strike="noStrike" spc="-1">
              <a:latin typeface="Arial"/>
            </a:endParaRPr>
          </a:p>
        </p:txBody>
      </p:sp>
      <p:sp>
        <p:nvSpPr>
          <p:cNvPr id="102" name="PlaceHolder 2"/>
          <p:cNvSpPr>
            <a:spLocks noGrp="1" noRot="1" noChangeAspect="1"/>
          </p:cNvSpPr>
          <p:nvPr>
            <p:ph type="sldImg"/>
          </p:nvPr>
        </p:nvSpPr>
        <p:spPr>
          <a:xfrm>
            <a:off x="1527175" y="763588"/>
            <a:ext cx="4716463" cy="3771900"/>
          </a:xfrm>
          <a:prstGeom prst="rect">
            <a:avLst/>
          </a:prstGeom>
        </p:spPr>
      </p:sp>
      <p:sp>
        <p:nvSpPr>
          <p:cNvPr id="103" name="PlaceHolder 3"/>
          <p:cNvSpPr>
            <a:spLocks noGrp="1"/>
          </p:cNvSpPr>
          <p:nvPr>
            <p:ph type="body"/>
          </p:nvPr>
        </p:nvSpPr>
        <p:spPr>
          <a:xfrm>
            <a:off x="685800" y="4400640"/>
            <a:ext cx="5484960" cy="3598920"/>
          </a:xfrm>
          <a:prstGeom prst="rect">
            <a:avLst/>
          </a:prstGeom>
        </p:spPr>
        <p:txBody>
          <a:bodyPr lIns="0" tIns="0" rIns="0" bIns="0" anchor="ctr"/>
          <a:lstStyle/>
          <a:p>
            <a:endParaRPr lang="en-US" sz="2000" b="0" strike="noStrike" spc="-1">
              <a:latin typeface="Arial"/>
            </a:endParaRPr>
          </a:p>
        </p:txBody>
      </p:sp>
      <p:sp>
        <p:nvSpPr>
          <p:cNvPr id="104" name="CustomShape 4"/>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fld id="{98B265ED-3D88-43C8-900D-02B096A1CF24}" type="slidenum">
              <a:rPr lang="en-US" sz="1800" b="0" strike="noStrike" spc="-1">
                <a:solidFill>
                  <a:srgbClr val="000000"/>
                </a:solidFill>
                <a:latin typeface="Arial"/>
                <a:ea typeface="+mn-ea"/>
              </a:rPr>
              <a:t>1</a:t>
            </a:fld>
            <a:endParaRPr lang="en-US" sz="18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
        <p:nvSpPr>
          <p:cNvPr id="23" name="PlaceHolder 2"/>
          <p:cNvSpPr>
            <a:spLocks noGrp="1"/>
          </p:cNvSpPr>
          <p:nvPr>
            <p:ph type="body"/>
          </p:nvPr>
        </p:nvSpPr>
        <p:spPr>
          <a:xfrm>
            <a:off x="1828800" y="6846840"/>
            <a:ext cx="3291804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3"/>
          <p:cNvSpPr>
            <a:spLocks noGrp="1"/>
          </p:cNvSpPr>
          <p:nvPr>
            <p:ph type="body"/>
          </p:nvPr>
        </p:nvSpPr>
        <p:spPr>
          <a:xfrm>
            <a:off x="1828800" y="15711120"/>
            <a:ext cx="32918040" cy="8094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1828800" y="684684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18696240" y="684684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1828800" y="1571112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5"/>
          <p:cNvSpPr>
            <a:spLocks noGrp="1"/>
          </p:cNvSpPr>
          <p:nvPr>
            <p:ph type="body"/>
          </p:nvPr>
        </p:nvSpPr>
        <p:spPr>
          <a:xfrm>
            <a:off x="18696240" y="1571112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
        <p:nvSpPr>
          <p:cNvPr id="31" name="PlaceHolder 2"/>
          <p:cNvSpPr>
            <a:spLocks noGrp="1"/>
          </p:cNvSpPr>
          <p:nvPr>
            <p:ph type="body"/>
          </p:nvPr>
        </p:nvSpPr>
        <p:spPr>
          <a:xfrm>
            <a:off x="1828800" y="6846840"/>
            <a:ext cx="1059948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3"/>
          <p:cNvSpPr>
            <a:spLocks noGrp="1"/>
          </p:cNvSpPr>
          <p:nvPr>
            <p:ph type="body"/>
          </p:nvPr>
        </p:nvSpPr>
        <p:spPr>
          <a:xfrm>
            <a:off x="12958560" y="6846840"/>
            <a:ext cx="1059948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4"/>
          <p:cNvSpPr>
            <a:spLocks noGrp="1"/>
          </p:cNvSpPr>
          <p:nvPr>
            <p:ph type="body"/>
          </p:nvPr>
        </p:nvSpPr>
        <p:spPr>
          <a:xfrm>
            <a:off x="24088320" y="6846840"/>
            <a:ext cx="1059948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5"/>
          <p:cNvSpPr>
            <a:spLocks noGrp="1"/>
          </p:cNvSpPr>
          <p:nvPr>
            <p:ph type="body"/>
          </p:nvPr>
        </p:nvSpPr>
        <p:spPr>
          <a:xfrm>
            <a:off x="1828800" y="15711120"/>
            <a:ext cx="1059948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6"/>
          <p:cNvSpPr>
            <a:spLocks noGrp="1"/>
          </p:cNvSpPr>
          <p:nvPr>
            <p:ph type="body"/>
          </p:nvPr>
        </p:nvSpPr>
        <p:spPr>
          <a:xfrm>
            <a:off x="12958560" y="15711120"/>
            <a:ext cx="1059948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7"/>
          <p:cNvSpPr>
            <a:spLocks noGrp="1"/>
          </p:cNvSpPr>
          <p:nvPr>
            <p:ph type="body"/>
          </p:nvPr>
        </p:nvSpPr>
        <p:spPr>
          <a:xfrm>
            <a:off x="24088320" y="15711120"/>
            <a:ext cx="10599480" cy="8094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
        <p:nvSpPr>
          <p:cNvPr id="2" name="PlaceHolder 2"/>
          <p:cNvSpPr>
            <a:spLocks noGrp="1"/>
          </p:cNvSpPr>
          <p:nvPr>
            <p:ph type="subTitle"/>
          </p:nvPr>
        </p:nvSpPr>
        <p:spPr>
          <a:xfrm>
            <a:off x="1828800" y="6846840"/>
            <a:ext cx="32918040" cy="169707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
        <p:nvSpPr>
          <p:cNvPr id="4" name="PlaceHolder 2"/>
          <p:cNvSpPr>
            <a:spLocks noGrp="1"/>
          </p:cNvSpPr>
          <p:nvPr>
            <p:ph type="body"/>
          </p:nvPr>
        </p:nvSpPr>
        <p:spPr>
          <a:xfrm>
            <a:off x="1828800" y="6846840"/>
            <a:ext cx="32918040" cy="169707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
        <p:nvSpPr>
          <p:cNvPr id="6" name="PlaceHolder 2"/>
          <p:cNvSpPr>
            <a:spLocks noGrp="1"/>
          </p:cNvSpPr>
          <p:nvPr>
            <p:ph type="body"/>
          </p:nvPr>
        </p:nvSpPr>
        <p:spPr>
          <a:xfrm>
            <a:off x="1828800" y="6846840"/>
            <a:ext cx="16063920" cy="169707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 name="PlaceHolder 3"/>
          <p:cNvSpPr>
            <a:spLocks noGrp="1"/>
          </p:cNvSpPr>
          <p:nvPr>
            <p:ph type="body"/>
          </p:nvPr>
        </p:nvSpPr>
        <p:spPr>
          <a:xfrm>
            <a:off x="18696240" y="6846840"/>
            <a:ext cx="16063920" cy="169707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 name="PlaceHolder 1"/>
          <p:cNvSpPr>
            <a:spLocks noGrp="1"/>
          </p:cNvSpPr>
          <p:nvPr>
            <p:ph type="subTitle"/>
          </p:nvPr>
        </p:nvSpPr>
        <p:spPr>
          <a:xfrm>
            <a:off x="1828800" y="1167480"/>
            <a:ext cx="32918040" cy="226494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
        <p:nvSpPr>
          <p:cNvPr id="11" name="PlaceHolder 2"/>
          <p:cNvSpPr>
            <a:spLocks noGrp="1"/>
          </p:cNvSpPr>
          <p:nvPr>
            <p:ph type="body"/>
          </p:nvPr>
        </p:nvSpPr>
        <p:spPr>
          <a:xfrm>
            <a:off x="1828800" y="684684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 name="PlaceHolder 3"/>
          <p:cNvSpPr>
            <a:spLocks noGrp="1"/>
          </p:cNvSpPr>
          <p:nvPr>
            <p:ph type="body"/>
          </p:nvPr>
        </p:nvSpPr>
        <p:spPr>
          <a:xfrm>
            <a:off x="18696240" y="6846840"/>
            <a:ext cx="16063920" cy="169707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4"/>
          <p:cNvSpPr>
            <a:spLocks noGrp="1"/>
          </p:cNvSpPr>
          <p:nvPr>
            <p:ph type="body"/>
          </p:nvPr>
        </p:nvSpPr>
        <p:spPr>
          <a:xfrm>
            <a:off x="1828800" y="1571112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1828800" y="6846840"/>
            <a:ext cx="16063920" cy="169707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3"/>
          <p:cNvSpPr>
            <a:spLocks noGrp="1"/>
          </p:cNvSpPr>
          <p:nvPr>
            <p:ph type="body"/>
          </p:nvPr>
        </p:nvSpPr>
        <p:spPr>
          <a:xfrm>
            <a:off x="18696240" y="684684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4"/>
          <p:cNvSpPr>
            <a:spLocks noGrp="1"/>
          </p:cNvSpPr>
          <p:nvPr>
            <p:ph type="body"/>
          </p:nvPr>
        </p:nvSpPr>
        <p:spPr>
          <a:xfrm>
            <a:off x="18696240" y="1571112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828800" y="1167480"/>
            <a:ext cx="32918040" cy="4885920"/>
          </a:xfrm>
          <a:prstGeom prst="rect">
            <a:avLst/>
          </a:prstGeom>
        </p:spPr>
        <p:txBody>
          <a:bodyPr lIns="0" tIns="0" rIns="0" bIns="0" anchor="ctr"/>
          <a:lstStyle/>
          <a:p>
            <a:endParaRPr lang="en-US" sz="1800" b="0" strike="noStrike" spc="-1">
              <a:solidFill>
                <a:srgbClr val="000000"/>
              </a:solidFill>
              <a:latin typeface="Arial"/>
            </a:endParaRPr>
          </a:p>
        </p:txBody>
      </p:sp>
      <p:sp>
        <p:nvSpPr>
          <p:cNvPr id="19" name="PlaceHolder 2"/>
          <p:cNvSpPr>
            <a:spLocks noGrp="1"/>
          </p:cNvSpPr>
          <p:nvPr>
            <p:ph type="body"/>
          </p:nvPr>
        </p:nvSpPr>
        <p:spPr>
          <a:xfrm>
            <a:off x="1828800" y="684684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3"/>
          <p:cNvSpPr>
            <a:spLocks noGrp="1"/>
          </p:cNvSpPr>
          <p:nvPr>
            <p:ph type="body"/>
          </p:nvPr>
        </p:nvSpPr>
        <p:spPr>
          <a:xfrm>
            <a:off x="18696240" y="6846840"/>
            <a:ext cx="16063920" cy="8094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4"/>
          <p:cNvSpPr>
            <a:spLocks noGrp="1"/>
          </p:cNvSpPr>
          <p:nvPr>
            <p:ph type="body"/>
          </p:nvPr>
        </p:nvSpPr>
        <p:spPr>
          <a:xfrm>
            <a:off x="1828800" y="15711120"/>
            <a:ext cx="32918040" cy="8094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ustomShape 1"/>
          <p:cNvSpPr/>
          <p:nvPr/>
        </p:nvSpPr>
        <p:spPr>
          <a:xfrm>
            <a:off x="12115800" y="27120960"/>
            <a:ext cx="12342960" cy="1555920"/>
          </a:xfrm>
          <a:prstGeom prst="rect">
            <a:avLst/>
          </a:prstGeom>
          <a:noFill/>
          <a:ln>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wmf"/><Relationship Id="rId25" Type="http://schemas.microsoft.com/office/2007/relationships/hdphoto" Target="../media/hdphoto1.wdp"/><Relationship Id="rId2" Type="http://schemas.openxmlformats.org/officeDocument/2006/relationships/notesSlide" Target="../notesSlides/notesSlide1.xml"/><Relationship Id="rId16" Type="http://schemas.openxmlformats.org/officeDocument/2006/relationships/image" Target="../media/image14.wmf"/><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1.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0.tif"/><Relationship Id="rId10" Type="http://schemas.openxmlformats.org/officeDocument/2006/relationships/image" Target="../media/image8.wmf"/><Relationship Id="rId19" Type="http://schemas.openxmlformats.org/officeDocument/2006/relationships/image" Target="../media/image17.png"/><Relationship Id="rId4" Type="http://schemas.openxmlformats.org/officeDocument/2006/relationships/image" Target="../media/image2.wmf"/><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hyperlink" Target="https://www.midilab.org/" TargetMode="External"/><Relationship Id="rId2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12765240" y="11724480"/>
            <a:ext cx="11045160" cy="13032000"/>
          </a:xfrm>
          <a:prstGeom prst="roundRect">
            <a:avLst>
              <a:gd name="adj" fmla="val 7545"/>
            </a:avLst>
          </a:prstGeom>
          <a:solidFill>
            <a:srgbClr val="103127"/>
          </a:solidFill>
          <a:ln>
            <a:round/>
          </a:ln>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145800" y="-40320"/>
            <a:ext cx="36749880" cy="1371240"/>
          </a:xfrm>
          <a:prstGeom prst="rect">
            <a:avLst/>
          </a:prstGeom>
          <a:solidFill>
            <a:srgbClr val="103127"/>
          </a:solidFill>
          <a:ln>
            <a:noFill/>
          </a:ln>
        </p:spPr>
        <p:style>
          <a:lnRef idx="2">
            <a:schemeClr val="accent1">
              <a:shade val="50000"/>
            </a:schemeClr>
          </a:lnRef>
          <a:fillRef idx="1">
            <a:schemeClr val="accent1"/>
          </a:fillRef>
          <a:effectRef idx="0">
            <a:schemeClr val="accent1"/>
          </a:effectRef>
          <a:fontRef idx="minor"/>
        </p:style>
      </p:sp>
      <p:sp>
        <p:nvSpPr>
          <p:cNvPr id="45" name="CustomShape 3"/>
          <p:cNvSpPr/>
          <p:nvPr/>
        </p:nvSpPr>
        <p:spPr>
          <a:xfrm>
            <a:off x="12727080" y="8761680"/>
            <a:ext cx="11261520" cy="213696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Figure 1:</a:t>
            </a:r>
            <a:r>
              <a:rPr lang="en-US" sz="1800" b="0" strike="noStrike" spc="-1">
                <a:solidFill>
                  <a:srgbClr val="000000"/>
                </a:solidFill>
                <a:latin typeface="Arial"/>
                <a:ea typeface="DejaVu Sans"/>
              </a:rPr>
              <a:t> A chest radiograph with arrows to locations of potential rib fractures (</a:t>
            </a:r>
            <a:r>
              <a:rPr lang="en-US" sz="1800" b="0" i="1" strike="noStrike" spc="-1">
                <a:solidFill>
                  <a:srgbClr val="000000"/>
                </a:solidFill>
                <a:latin typeface="Arial"/>
                <a:ea typeface="DejaVu Sans"/>
              </a:rPr>
              <a:t>left</a:t>
            </a:r>
            <a:r>
              <a:rPr lang="en-US" sz="1800" b="0" strike="noStrike" spc="-1">
                <a:solidFill>
                  <a:srgbClr val="000000"/>
                </a:solidFill>
                <a:latin typeface="Arial"/>
                <a:ea typeface="DejaVu Sans"/>
              </a:rPr>
              <a:t>). These fractures are challenged to detect. An automated model analyzes these types of  images to detect fractures with an example case on the right.</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Arial"/>
                <a:ea typeface="DejaVu Sans"/>
              </a:rPr>
              <a:t>Collaborators: </a:t>
            </a:r>
            <a:endParaRPr lang="en-US" sz="1800" b="0" strike="noStrike" spc="-1">
              <a:latin typeface="Arial"/>
            </a:endParaRPr>
          </a:p>
          <a:p>
            <a:pPr>
              <a:lnSpc>
                <a:spcPct val="100000"/>
              </a:lnSpc>
            </a:pPr>
            <a:r>
              <a:rPr lang="en-US" sz="1800" b="1" strike="noStrike" spc="-1">
                <a:solidFill>
                  <a:srgbClr val="000000"/>
                </a:solidFill>
                <a:latin typeface="Arial"/>
                <a:ea typeface="DejaVu Sans"/>
              </a:rPr>
              <a:t>Seattle Children’s Hospital: </a:t>
            </a:r>
            <a:r>
              <a:rPr lang="en-US" sz="1800" b="0" strike="noStrike" spc="-1">
                <a:solidFill>
                  <a:srgbClr val="000000"/>
                </a:solidFill>
                <a:latin typeface="Arial"/>
                <a:ea typeface="DejaVu Sans"/>
              </a:rPr>
              <a:t>Drs. Otjen and Bindschadler</a:t>
            </a:r>
            <a:endParaRPr lang="en-US" sz="1800" b="0" strike="noStrike" spc="-1">
              <a:latin typeface="Arial"/>
            </a:endParaRPr>
          </a:p>
          <a:p>
            <a:pPr>
              <a:lnSpc>
                <a:spcPct val="100000"/>
              </a:lnSpc>
            </a:pPr>
            <a:r>
              <a:rPr lang="en-US" sz="1800" b="0" strike="noStrike" spc="-1">
                <a:solidFill>
                  <a:srgbClr val="000000"/>
                </a:solidFill>
                <a:latin typeface="Arial"/>
                <a:ea typeface="DejaVu Sans"/>
              </a:rPr>
              <a:t>R21HD097609, Automatic Rib Fracture Detection in Pediatric Radiography to Identify Non-Accidental Trauma</a:t>
            </a:r>
            <a:endParaRPr lang="en-US" sz="1800" b="0" strike="noStrike" spc="-1">
              <a:latin typeface="Arial"/>
            </a:endParaRPr>
          </a:p>
        </p:txBody>
      </p:sp>
      <p:pic>
        <p:nvPicPr>
          <p:cNvPr id="46" name="Picture 66"/>
          <p:cNvPicPr/>
          <p:nvPr/>
        </p:nvPicPr>
        <p:blipFill>
          <a:blip r:embed="rId3"/>
          <a:stretch/>
        </p:blipFill>
        <p:spPr>
          <a:xfrm>
            <a:off x="15951240" y="9833040"/>
            <a:ext cx="3753360" cy="842040"/>
          </a:xfrm>
          <a:prstGeom prst="rect">
            <a:avLst/>
          </a:prstGeom>
          <a:ln w="18360">
            <a:noFill/>
          </a:ln>
        </p:spPr>
      </p:pic>
      <p:sp>
        <p:nvSpPr>
          <p:cNvPr id="47" name="CustomShape 4"/>
          <p:cNvSpPr/>
          <p:nvPr/>
        </p:nvSpPr>
        <p:spPr>
          <a:xfrm>
            <a:off x="12870360" y="13848480"/>
            <a:ext cx="10835280" cy="208872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6000" b="1" strike="noStrike" spc="-1">
                <a:solidFill>
                  <a:srgbClr val="FFFFFF"/>
                </a:solidFill>
                <a:latin typeface="Avenir Book"/>
                <a:ea typeface="DejaVu Sans"/>
              </a:rPr>
              <a:t>Medical Imaging and </a:t>
            </a:r>
            <a:endParaRPr lang="en-US" sz="6000" b="0" strike="noStrike" spc="-1">
              <a:latin typeface="Arial"/>
            </a:endParaRPr>
          </a:p>
          <a:p>
            <a:pPr algn="ctr">
              <a:lnSpc>
                <a:spcPct val="100000"/>
              </a:lnSpc>
            </a:pPr>
            <a:r>
              <a:rPr lang="en-US" sz="6000" b="1" strike="noStrike" spc="-1">
                <a:solidFill>
                  <a:srgbClr val="FFFFFF"/>
                </a:solidFill>
                <a:latin typeface="Avenir Book"/>
                <a:ea typeface="DejaVu Sans"/>
              </a:rPr>
              <a:t>Data Integration Laboratory</a:t>
            </a:r>
            <a:endParaRPr lang="en-US" sz="6000" b="0" strike="noStrike" spc="-1">
              <a:latin typeface="Arial"/>
            </a:endParaRPr>
          </a:p>
        </p:txBody>
      </p:sp>
      <p:sp>
        <p:nvSpPr>
          <p:cNvPr id="48" name="CustomShape 5"/>
          <p:cNvSpPr/>
          <p:nvPr/>
        </p:nvSpPr>
        <p:spPr>
          <a:xfrm>
            <a:off x="297360" y="1616400"/>
            <a:ext cx="11154600" cy="155340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400" b="1" strike="noStrike" spc="-1">
                <a:solidFill>
                  <a:srgbClr val="000000"/>
                </a:solidFill>
                <a:latin typeface="Avenir Book"/>
                <a:ea typeface="DejaVu Sans"/>
              </a:rPr>
              <a:t>Cardiac Computed Tomography</a:t>
            </a:r>
            <a:endParaRPr lang="en-US" sz="4400" b="0" strike="noStrike" spc="-1">
              <a:latin typeface="Arial"/>
            </a:endParaRPr>
          </a:p>
          <a:p>
            <a:pPr>
              <a:lnSpc>
                <a:spcPct val="100000"/>
              </a:lnSpc>
            </a:pPr>
            <a:r>
              <a:rPr lang="en-US" sz="2800" b="1" strike="noStrike" spc="-1">
                <a:solidFill>
                  <a:srgbClr val="000000"/>
                </a:solidFill>
                <a:latin typeface="Avenir Book"/>
                <a:ea typeface="DejaVu Sans"/>
              </a:rPr>
              <a:t>Goal: </a:t>
            </a:r>
            <a:r>
              <a:rPr lang="en-US" sz="2800" b="0" strike="noStrike" spc="-1">
                <a:solidFill>
                  <a:srgbClr val="000000"/>
                </a:solidFill>
                <a:latin typeface="Avenir Book"/>
                <a:ea typeface="DejaVu Sans"/>
              </a:rPr>
              <a:t>Develop low-cost, non-invasive strategies using cardiac computed tomography to determine the root cause of myocardial ischemia.</a:t>
            </a:r>
            <a:endParaRPr lang="en-US" sz="2800" b="0" strike="noStrike" spc="-1">
              <a:latin typeface="Arial"/>
            </a:endParaRPr>
          </a:p>
        </p:txBody>
      </p:sp>
      <p:sp>
        <p:nvSpPr>
          <p:cNvPr id="49" name="CustomShape 6"/>
          <p:cNvSpPr/>
          <p:nvPr/>
        </p:nvSpPr>
        <p:spPr>
          <a:xfrm>
            <a:off x="12807000" y="2079360"/>
            <a:ext cx="11520360" cy="371736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400" b="1" strike="noStrike" spc="-1">
                <a:solidFill>
                  <a:srgbClr val="000000"/>
                </a:solidFill>
                <a:latin typeface="Avenir Book"/>
                <a:ea typeface="DejaVu Sans"/>
              </a:rPr>
              <a:t>Pediatric Rib Fracture Detection</a:t>
            </a:r>
            <a:endParaRPr lang="en-US" sz="4400" b="0" strike="noStrike" spc="-1">
              <a:latin typeface="Arial"/>
            </a:endParaRPr>
          </a:p>
          <a:p>
            <a:pPr>
              <a:lnSpc>
                <a:spcPct val="100000"/>
              </a:lnSpc>
            </a:pPr>
            <a:r>
              <a:rPr lang="en-US" sz="2800" b="1" strike="noStrike" spc="-1">
                <a:solidFill>
                  <a:srgbClr val="000000"/>
                </a:solidFill>
                <a:latin typeface="Avenir Book"/>
                <a:ea typeface="DejaVu Sans"/>
              </a:rPr>
              <a:t>Goal:</a:t>
            </a:r>
            <a:r>
              <a:rPr lang="en-US" sz="2800" b="0" strike="noStrike" spc="-1">
                <a:solidFill>
                  <a:srgbClr val="000000"/>
                </a:solidFill>
                <a:latin typeface="Avenir Book"/>
                <a:ea typeface="DejaVu Sans"/>
              </a:rPr>
              <a:t> Help identify non-accidental trauma through AI methods to automatically detect rib fractures on pediatric radiographs.</a:t>
            </a: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p:txBody>
      </p:sp>
      <p:sp>
        <p:nvSpPr>
          <p:cNvPr id="50" name="CustomShape 7"/>
          <p:cNvSpPr/>
          <p:nvPr/>
        </p:nvSpPr>
        <p:spPr>
          <a:xfrm>
            <a:off x="24809400" y="16649280"/>
            <a:ext cx="11343600" cy="173664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400" b="1" strike="noStrike" spc="-1">
                <a:solidFill>
                  <a:srgbClr val="000000"/>
                </a:solidFill>
                <a:latin typeface="Avenir Book"/>
                <a:ea typeface="DejaVu Sans"/>
              </a:rPr>
              <a:t>Breast MRI</a:t>
            </a:r>
            <a:endParaRPr lang="en-US" sz="4400" b="0" strike="noStrike" spc="-1">
              <a:latin typeface="Arial"/>
            </a:endParaRPr>
          </a:p>
          <a:p>
            <a:pPr>
              <a:lnSpc>
                <a:spcPct val="100000"/>
              </a:lnSpc>
            </a:pPr>
            <a:r>
              <a:rPr lang="en-US" sz="2800" b="1" strike="noStrike" spc="-1">
                <a:solidFill>
                  <a:srgbClr val="000000"/>
                </a:solidFill>
                <a:latin typeface="Avenir Book"/>
                <a:ea typeface="DejaVu Sans"/>
              </a:rPr>
              <a:t>Goal: </a:t>
            </a:r>
            <a:r>
              <a:rPr lang="en-US" sz="2800" b="0" strike="noStrike" spc="-1">
                <a:solidFill>
                  <a:srgbClr val="000000"/>
                </a:solidFill>
                <a:latin typeface="Avenir Book"/>
                <a:ea typeface="DejaVu Sans"/>
              </a:rPr>
              <a:t>Risk stratify breast cancer based on dynamic contrast MR exams and additional patient factors</a:t>
            </a:r>
            <a:endParaRPr lang="en-US" sz="2800" b="0" strike="noStrike" spc="-1">
              <a:latin typeface="Arial"/>
            </a:endParaRPr>
          </a:p>
        </p:txBody>
      </p:sp>
      <p:sp>
        <p:nvSpPr>
          <p:cNvPr id="51" name="CustomShape 8"/>
          <p:cNvSpPr/>
          <p:nvPr/>
        </p:nvSpPr>
        <p:spPr>
          <a:xfrm>
            <a:off x="24845400" y="1525680"/>
            <a:ext cx="11246040" cy="553824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400" b="1" strike="noStrike" spc="-1">
                <a:solidFill>
                  <a:srgbClr val="000000"/>
                </a:solidFill>
                <a:latin typeface="Avenir Book"/>
                <a:ea typeface="DejaVu Sans"/>
              </a:rPr>
              <a:t>Coronary Plaque Imaging</a:t>
            </a:r>
            <a:endParaRPr lang="en-US" sz="4400" b="0" strike="noStrike" spc="-1">
              <a:latin typeface="Arial"/>
            </a:endParaRPr>
          </a:p>
          <a:p>
            <a:pPr>
              <a:lnSpc>
                <a:spcPct val="100000"/>
              </a:lnSpc>
            </a:pPr>
            <a:r>
              <a:rPr lang="en-US" sz="2800" b="1" strike="noStrike" spc="-1">
                <a:solidFill>
                  <a:srgbClr val="000000"/>
                </a:solidFill>
                <a:latin typeface="Avenir Book"/>
                <a:ea typeface="DejaVu Sans"/>
              </a:rPr>
              <a:t>Goal:</a:t>
            </a:r>
            <a:r>
              <a:rPr lang="en-US" sz="2800" b="0" strike="noStrike" spc="-1">
                <a:solidFill>
                  <a:srgbClr val="000000"/>
                </a:solidFill>
                <a:latin typeface="Avenir Book"/>
                <a:ea typeface="DejaVu Sans"/>
              </a:rPr>
              <a:t> Develop processing techniques to enable quantification of high-risk plaques in the coronary arteries with PET imaging of F18-FDG, F18-NaF, or other novel probes</a:t>
            </a:r>
            <a:endParaRPr lang="en-US" sz="2800" b="0" strike="noStrike" spc="-1">
              <a:latin typeface="Arial"/>
            </a:endParaRPr>
          </a:p>
        </p:txBody>
      </p:sp>
      <p:pic>
        <p:nvPicPr>
          <p:cNvPr id="52" name="Picture 53"/>
          <p:cNvPicPr/>
          <p:nvPr/>
        </p:nvPicPr>
        <p:blipFill>
          <a:blip r:embed="rId4"/>
          <a:stretch/>
        </p:blipFill>
        <p:spPr>
          <a:xfrm>
            <a:off x="3323880" y="14598360"/>
            <a:ext cx="5403960" cy="447480"/>
          </a:xfrm>
          <a:prstGeom prst="rect">
            <a:avLst/>
          </a:prstGeom>
          <a:ln w="18360">
            <a:noFill/>
          </a:ln>
        </p:spPr>
      </p:pic>
      <p:sp>
        <p:nvSpPr>
          <p:cNvPr id="53" name="CustomShape 9"/>
          <p:cNvSpPr/>
          <p:nvPr/>
        </p:nvSpPr>
        <p:spPr>
          <a:xfrm>
            <a:off x="428040" y="7662600"/>
            <a:ext cx="11057400" cy="85716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Figure 1:</a:t>
            </a:r>
            <a:r>
              <a:rPr lang="en-US" sz="1800" b="0" strike="noStrike" spc="-1">
                <a:solidFill>
                  <a:srgbClr val="000000"/>
                </a:solidFill>
                <a:latin typeface="Arial"/>
                <a:ea typeface="DejaVu Sans"/>
              </a:rPr>
              <a:t> Example stress state (row 1) and rest state (row 2) CT images acquired during multi-frame dynamic contrast enhancement for a single patient (color window=[-200,300] HU). The plot shows the myocardial TAC generated from the stress and rest states along with the model fit (dotted line).</a:t>
            </a:r>
            <a:endParaRPr lang="en-US" sz="1800" b="0" strike="noStrike" spc="-1">
              <a:latin typeface="Arial"/>
            </a:endParaRPr>
          </a:p>
        </p:txBody>
      </p:sp>
      <p:sp>
        <p:nvSpPr>
          <p:cNvPr id="54" name="CustomShape 10"/>
          <p:cNvSpPr/>
          <p:nvPr/>
        </p:nvSpPr>
        <p:spPr>
          <a:xfrm>
            <a:off x="266760" y="15165720"/>
            <a:ext cx="11810520" cy="85716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Collaborators: </a:t>
            </a:r>
            <a:endParaRPr lang="en-US" sz="1800" b="0" strike="noStrike" spc="-1">
              <a:latin typeface="Arial"/>
            </a:endParaRPr>
          </a:p>
          <a:p>
            <a:pPr>
              <a:lnSpc>
                <a:spcPct val="100000"/>
              </a:lnSpc>
            </a:pPr>
            <a:r>
              <a:rPr lang="en-US" sz="1800" b="1" strike="noStrike" spc="-1">
                <a:solidFill>
                  <a:srgbClr val="000000"/>
                </a:solidFill>
                <a:latin typeface="Arial"/>
                <a:ea typeface="DejaVu Sans"/>
              </a:rPr>
              <a:t>University of Washington: </a:t>
            </a:r>
            <a:r>
              <a:rPr lang="en-US" sz="1800" b="0" strike="noStrike" spc="-1">
                <a:solidFill>
                  <a:srgbClr val="000000"/>
                </a:solidFill>
                <a:latin typeface="Arial"/>
                <a:ea typeface="DejaVu Sans"/>
              </a:rPr>
              <a:t>Drs. Branch, Caldwell, and Feigl</a:t>
            </a:r>
            <a:endParaRPr lang="en-US" sz="1800" b="0" strike="noStrike" spc="-1">
              <a:latin typeface="Arial"/>
            </a:endParaRPr>
          </a:p>
          <a:p>
            <a:pPr>
              <a:lnSpc>
                <a:spcPct val="100000"/>
              </a:lnSpc>
            </a:pPr>
            <a:r>
              <a:rPr lang="en-US" sz="1800" b="0" strike="noStrike" spc="-1">
                <a:solidFill>
                  <a:srgbClr val="000000"/>
                </a:solidFill>
                <a:latin typeface="Arial"/>
                <a:ea typeface="DejaVu Sans"/>
              </a:rPr>
              <a:t>R01HL109327, Low-dose strategies for Myocardial Blood Flow Estimation from Dynamic CT</a:t>
            </a:r>
            <a:endParaRPr lang="en-US" sz="1800" b="0" strike="noStrike" spc="-1">
              <a:latin typeface="Arial"/>
            </a:endParaRPr>
          </a:p>
          <a:p>
            <a:pPr>
              <a:lnSpc>
                <a:spcPct val="100000"/>
              </a:lnSpc>
            </a:pPr>
            <a:r>
              <a:rPr lang="en-US" sz="1800" b="0" strike="noStrike" spc="-1">
                <a:solidFill>
                  <a:srgbClr val="000000"/>
                </a:solidFill>
                <a:latin typeface="Arial"/>
                <a:ea typeface="DejaVu Sans"/>
              </a:rPr>
              <a:t>R56HL109327, Quantitative CT Evaluation of Focal Epicardial vs Diffuse Contributions to Coronary Artery Disease</a:t>
            </a:r>
            <a:endParaRPr lang="en-US" sz="1800" b="0" strike="noStrike" spc="-1">
              <a:latin typeface="Arial"/>
            </a:endParaRPr>
          </a:p>
        </p:txBody>
      </p:sp>
      <p:sp>
        <p:nvSpPr>
          <p:cNvPr id="55" name="Line 11"/>
          <p:cNvSpPr/>
          <p:nvPr/>
        </p:nvSpPr>
        <p:spPr>
          <a:xfrm>
            <a:off x="12157560" y="-598680"/>
            <a:ext cx="182880" cy="29260440"/>
          </a:xfrm>
          <a:prstGeom prst="line">
            <a:avLst/>
          </a:prstGeom>
          <a:ln w="18360">
            <a:noFill/>
          </a:ln>
        </p:spPr>
        <p:style>
          <a:lnRef idx="0">
            <a:scrgbClr r="0" g="0" b="0"/>
          </a:lnRef>
          <a:fillRef idx="0">
            <a:scrgbClr r="0" g="0" b="0"/>
          </a:fillRef>
          <a:effectRef idx="0">
            <a:scrgbClr r="0" g="0" b="0"/>
          </a:effectRef>
          <a:fontRef idx="minor"/>
        </p:style>
      </p:sp>
      <p:sp>
        <p:nvSpPr>
          <p:cNvPr id="56" name="Line 12"/>
          <p:cNvSpPr/>
          <p:nvPr/>
        </p:nvSpPr>
        <p:spPr>
          <a:xfrm>
            <a:off x="24377760" y="-737280"/>
            <a:ext cx="274320" cy="29260440"/>
          </a:xfrm>
          <a:prstGeom prst="line">
            <a:avLst/>
          </a:prstGeom>
          <a:ln w="18360">
            <a:noFill/>
          </a:ln>
        </p:spPr>
        <p:style>
          <a:lnRef idx="0">
            <a:scrgbClr r="0" g="0" b="0"/>
          </a:lnRef>
          <a:fillRef idx="0">
            <a:scrgbClr r="0" g="0" b="0"/>
          </a:fillRef>
          <a:effectRef idx="0">
            <a:scrgbClr r="0" g="0" b="0"/>
          </a:effectRef>
          <a:fontRef idx="minor"/>
        </p:style>
      </p:sp>
      <p:sp>
        <p:nvSpPr>
          <p:cNvPr id="57" name="CustomShape 13"/>
          <p:cNvSpPr/>
          <p:nvPr/>
        </p:nvSpPr>
        <p:spPr>
          <a:xfrm>
            <a:off x="24845400" y="15531480"/>
            <a:ext cx="10501920" cy="100080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Collaborators: </a:t>
            </a:r>
            <a:endParaRPr lang="en-US" sz="1800" b="0" strike="noStrike" spc="-1">
              <a:latin typeface="Arial"/>
            </a:endParaRPr>
          </a:p>
          <a:p>
            <a:pPr>
              <a:lnSpc>
                <a:spcPct val="100000"/>
              </a:lnSpc>
            </a:pPr>
            <a:r>
              <a:rPr lang="en-US" sz="1800" b="1" strike="noStrike" spc="-1">
                <a:solidFill>
                  <a:srgbClr val="000000"/>
                </a:solidFill>
                <a:latin typeface="Arial"/>
                <a:ea typeface="DejaVu Sans"/>
              </a:rPr>
              <a:t>Cedars-Sinai: </a:t>
            </a:r>
            <a:r>
              <a:rPr lang="en-US" sz="1800" b="0" strike="noStrike" spc="-1">
                <a:solidFill>
                  <a:srgbClr val="000000"/>
                </a:solidFill>
                <a:latin typeface="Arial"/>
                <a:ea typeface="DejaVu Sans"/>
              </a:rPr>
              <a:t>Drs. Piotr Slomka and Martin Lassen</a:t>
            </a:r>
            <a:endParaRPr lang="en-US" sz="1800" b="0" strike="noStrike" spc="-1">
              <a:latin typeface="Arial"/>
            </a:endParaRPr>
          </a:p>
          <a:p>
            <a:pPr>
              <a:lnSpc>
                <a:spcPct val="100000"/>
              </a:lnSpc>
            </a:pPr>
            <a:r>
              <a:rPr lang="en-US" sz="1800" b="0" strike="noStrike" spc="-1">
                <a:solidFill>
                  <a:srgbClr val="000000"/>
                </a:solidFill>
                <a:latin typeface="Arial"/>
                <a:ea typeface="DejaVu Sans"/>
              </a:rPr>
              <a:t>1R01HL135557, Integrated Analysis of Coronary Anatomy and Biology using 18F-fluoride PET and CT Angiography </a:t>
            </a:r>
            <a:endParaRPr lang="en-US" sz="1800" b="0" strike="noStrike" spc="-1">
              <a:latin typeface="Arial"/>
            </a:endParaRPr>
          </a:p>
        </p:txBody>
      </p:sp>
      <p:sp>
        <p:nvSpPr>
          <p:cNvPr id="58" name="CustomShape 14"/>
          <p:cNvSpPr/>
          <p:nvPr/>
        </p:nvSpPr>
        <p:spPr>
          <a:xfrm>
            <a:off x="29245680" y="3824640"/>
            <a:ext cx="5485320" cy="264888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000000"/>
                </a:solidFill>
                <a:latin typeface="Arial"/>
                <a:ea typeface="DejaVu Sans"/>
              </a:rPr>
              <a:t>Figure 1: </a:t>
            </a:r>
            <a:r>
              <a:rPr lang="en-US" sz="1600" b="0" strike="noStrike" spc="-1">
                <a:solidFill>
                  <a:srgbClr val="000000"/>
                </a:solidFill>
                <a:latin typeface="Arial"/>
                <a:ea typeface="DejaVu Sans"/>
              </a:rPr>
              <a:t>Isocontour plot of the SUV max values for different contrast to background levels (y-axis) and different feature sizes (x-axis). The solid X markers highlight the measured values in this 2D space that were interpolated with cubic splines. The red curve marks the values at the background plus two standard deviations, highlighting the isocontour of detectability for features. For example, a 2mm feature would require a contrast of 14:1 to be visible with this scanning protocol.</a:t>
            </a:r>
            <a:endParaRPr lang="en-US" sz="1600" b="0" strike="noStrike" spc="-1">
              <a:latin typeface="Arial"/>
            </a:endParaRPr>
          </a:p>
        </p:txBody>
      </p:sp>
      <p:sp>
        <p:nvSpPr>
          <p:cNvPr id="59" name="CustomShape 15"/>
          <p:cNvSpPr/>
          <p:nvPr/>
        </p:nvSpPr>
        <p:spPr>
          <a:xfrm>
            <a:off x="25137360" y="7860960"/>
            <a:ext cx="4020840" cy="185616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Figure 2: </a:t>
            </a:r>
            <a:r>
              <a:rPr lang="en-US" sz="1800" b="0" strike="noStrike" spc="-1">
                <a:solidFill>
                  <a:srgbClr val="000000"/>
                </a:solidFill>
                <a:latin typeface="Arial"/>
                <a:ea typeface="DejaVu Sans"/>
              </a:rPr>
              <a:t>Illustration of dual-respiratory/cardiac motion correction (MC) technique consisting of decoupled respiratory then cardiac motion correction.</a:t>
            </a:r>
            <a:endParaRPr lang="en-US" sz="1800" b="0" strike="noStrike" spc="-1">
              <a:latin typeface="Arial"/>
            </a:endParaRPr>
          </a:p>
          <a:p>
            <a:pPr>
              <a:lnSpc>
                <a:spcPct val="100000"/>
              </a:lnSpc>
            </a:pPr>
            <a:endParaRPr lang="en-US" sz="1800" b="0" strike="noStrike" spc="-1">
              <a:latin typeface="Arial"/>
            </a:endParaRPr>
          </a:p>
        </p:txBody>
      </p:sp>
      <p:pic>
        <p:nvPicPr>
          <p:cNvPr id="60" name="Picture 67"/>
          <p:cNvPicPr/>
          <p:nvPr/>
        </p:nvPicPr>
        <p:blipFill>
          <a:blip r:embed="rId5"/>
          <a:srcRect l="5329" t="6344" r="12945" b="11174"/>
          <a:stretch/>
        </p:blipFill>
        <p:spPr>
          <a:xfrm>
            <a:off x="17811000" y="4242960"/>
            <a:ext cx="5176080" cy="4388040"/>
          </a:xfrm>
          <a:prstGeom prst="rect">
            <a:avLst/>
          </a:prstGeom>
          <a:ln w="18360">
            <a:noFill/>
          </a:ln>
        </p:spPr>
      </p:pic>
      <p:pic>
        <p:nvPicPr>
          <p:cNvPr id="61" name="Picture 68"/>
          <p:cNvPicPr/>
          <p:nvPr/>
        </p:nvPicPr>
        <p:blipFill>
          <a:blip r:embed="rId6"/>
          <a:srcRect t="2419" r="69958" b="24776"/>
          <a:stretch/>
        </p:blipFill>
        <p:spPr>
          <a:xfrm>
            <a:off x="13427640" y="4270320"/>
            <a:ext cx="4254480" cy="4388040"/>
          </a:xfrm>
          <a:prstGeom prst="rect">
            <a:avLst/>
          </a:prstGeom>
          <a:ln w="18360">
            <a:noFill/>
          </a:ln>
        </p:spPr>
      </p:pic>
      <p:pic>
        <p:nvPicPr>
          <p:cNvPr id="62" name="Picture 70"/>
          <p:cNvPicPr/>
          <p:nvPr/>
        </p:nvPicPr>
        <p:blipFill>
          <a:blip r:embed="rId7"/>
          <a:stretch/>
        </p:blipFill>
        <p:spPr>
          <a:xfrm>
            <a:off x="383400" y="4504680"/>
            <a:ext cx="10971720" cy="787680"/>
          </a:xfrm>
          <a:prstGeom prst="rect">
            <a:avLst/>
          </a:prstGeom>
          <a:ln w="18360">
            <a:noFill/>
          </a:ln>
        </p:spPr>
      </p:pic>
      <p:pic>
        <p:nvPicPr>
          <p:cNvPr id="63" name="Picture 71"/>
          <p:cNvPicPr/>
          <p:nvPr/>
        </p:nvPicPr>
        <p:blipFill>
          <a:blip r:embed="rId8"/>
          <a:stretch/>
        </p:blipFill>
        <p:spPr>
          <a:xfrm>
            <a:off x="383400" y="5293440"/>
            <a:ext cx="10971720" cy="2482920"/>
          </a:xfrm>
          <a:prstGeom prst="rect">
            <a:avLst/>
          </a:prstGeom>
          <a:ln w="18360">
            <a:noFill/>
          </a:ln>
        </p:spPr>
      </p:pic>
      <p:pic>
        <p:nvPicPr>
          <p:cNvPr id="64" name="Picture 72"/>
          <p:cNvPicPr/>
          <p:nvPr/>
        </p:nvPicPr>
        <p:blipFill>
          <a:blip r:embed="rId9"/>
          <a:stretch/>
        </p:blipFill>
        <p:spPr>
          <a:xfrm>
            <a:off x="383400" y="3719520"/>
            <a:ext cx="10971720" cy="784080"/>
          </a:xfrm>
          <a:prstGeom prst="rect">
            <a:avLst/>
          </a:prstGeom>
          <a:ln w="18360">
            <a:noFill/>
          </a:ln>
        </p:spPr>
      </p:pic>
      <p:pic>
        <p:nvPicPr>
          <p:cNvPr id="65" name="Picture 73"/>
          <p:cNvPicPr/>
          <p:nvPr/>
        </p:nvPicPr>
        <p:blipFill>
          <a:blip r:embed="rId10"/>
          <a:stretch/>
        </p:blipFill>
        <p:spPr>
          <a:xfrm>
            <a:off x="3384720" y="8802360"/>
            <a:ext cx="4529520" cy="4634280"/>
          </a:xfrm>
          <a:prstGeom prst="rect">
            <a:avLst/>
          </a:prstGeom>
          <a:ln w="18360">
            <a:noFill/>
          </a:ln>
        </p:spPr>
      </p:pic>
      <p:sp>
        <p:nvSpPr>
          <p:cNvPr id="66" name="CustomShape 16"/>
          <p:cNvSpPr/>
          <p:nvPr/>
        </p:nvSpPr>
        <p:spPr>
          <a:xfrm>
            <a:off x="311400" y="13565880"/>
            <a:ext cx="11428920" cy="85716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Figure 2:</a:t>
            </a:r>
            <a:r>
              <a:rPr lang="en-US" sz="1800" b="0" strike="noStrike" spc="-1">
                <a:solidFill>
                  <a:srgbClr val="000000"/>
                </a:solidFill>
                <a:latin typeface="Arial"/>
                <a:ea typeface="DejaVu Sans"/>
              </a:rPr>
              <a:t> Scatter plot comparing novel CT myocardial blood flow estimates to conventional PET blood flow estimates. The resting state estimates are presented in circle markers, and the stress state in square markers. Each patient has a unique color. (SEE=Standard Error of Estimates).</a:t>
            </a:r>
            <a:endParaRPr lang="en-US" sz="1800" b="0" strike="noStrike" spc="-1">
              <a:latin typeface="Arial"/>
            </a:endParaRPr>
          </a:p>
        </p:txBody>
      </p:sp>
      <p:sp>
        <p:nvSpPr>
          <p:cNvPr id="67" name="CustomShape 17"/>
          <p:cNvSpPr/>
          <p:nvPr/>
        </p:nvSpPr>
        <p:spPr>
          <a:xfrm>
            <a:off x="297360" y="16490880"/>
            <a:ext cx="11343600" cy="2179080"/>
          </a:xfrm>
          <a:prstGeom prst="rect">
            <a:avLst/>
          </a:prstGeom>
          <a:noFill/>
          <a:ln w="1836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400" b="1" strike="noStrike" spc="-1">
                <a:solidFill>
                  <a:srgbClr val="000000"/>
                </a:solidFill>
                <a:latin typeface="Avenir Book"/>
                <a:ea typeface="DejaVu Sans"/>
              </a:rPr>
              <a:t>PET Image Reconstruction</a:t>
            </a:r>
            <a:endParaRPr lang="en-US" sz="4400" b="0" strike="noStrike" spc="-1">
              <a:latin typeface="Arial"/>
            </a:endParaRPr>
          </a:p>
          <a:p>
            <a:pPr>
              <a:lnSpc>
                <a:spcPct val="100000"/>
              </a:lnSpc>
            </a:pPr>
            <a:r>
              <a:rPr lang="en-US" sz="2800" b="1" strike="noStrike" spc="-1">
                <a:solidFill>
                  <a:srgbClr val="000000"/>
                </a:solidFill>
                <a:latin typeface="Avenir Book"/>
                <a:ea typeface="DejaVu Sans"/>
              </a:rPr>
              <a:t>Goal: </a:t>
            </a:r>
            <a:r>
              <a:rPr lang="en-US" sz="2800" b="0" strike="noStrike" spc="-1">
                <a:solidFill>
                  <a:srgbClr val="000000"/>
                </a:solidFill>
                <a:latin typeface="Avenir Book"/>
                <a:ea typeface="DejaVu Sans"/>
              </a:rPr>
              <a:t>Develop image generation algorithms for PET/CT and PET/MR to provide accurate and precise quantitation of radiopharmaceutical concentrations</a:t>
            </a:r>
            <a:endParaRPr lang="en-US" sz="2800" b="0" strike="noStrike" spc="-1">
              <a:latin typeface="Arial"/>
            </a:endParaRPr>
          </a:p>
          <a:p>
            <a:pPr>
              <a:lnSpc>
                <a:spcPct val="100000"/>
              </a:lnSpc>
            </a:pPr>
            <a:endParaRPr lang="en-US" sz="2800" b="0" strike="noStrike" spc="-1">
              <a:latin typeface="Arial"/>
            </a:endParaRPr>
          </a:p>
          <a:p>
            <a:pPr>
              <a:lnSpc>
                <a:spcPct val="100000"/>
              </a:lnSpc>
            </a:pPr>
            <a:endParaRPr lang="en-US" sz="2800" b="0" strike="noStrike" spc="-1">
              <a:latin typeface="Arial"/>
            </a:endParaRPr>
          </a:p>
        </p:txBody>
      </p:sp>
      <p:pic>
        <p:nvPicPr>
          <p:cNvPr id="68" name="Picture 4"/>
          <p:cNvPicPr/>
          <p:nvPr/>
        </p:nvPicPr>
        <p:blipFill>
          <a:blip r:embed="rId11"/>
          <a:stretch/>
        </p:blipFill>
        <p:spPr>
          <a:xfrm>
            <a:off x="25452000" y="3899160"/>
            <a:ext cx="3499200" cy="2648880"/>
          </a:xfrm>
          <a:prstGeom prst="rect">
            <a:avLst/>
          </a:prstGeom>
          <a:ln>
            <a:noFill/>
          </a:ln>
        </p:spPr>
      </p:pic>
      <p:pic>
        <p:nvPicPr>
          <p:cNvPr id="69" name="Graphic 11"/>
          <p:cNvPicPr/>
          <p:nvPr/>
        </p:nvPicPr>
        <p:blipFill>
          <a:blip r:embed="rId12"/>
          <a:srcRect b="20978"/>
          <a:stretch/>
        </p:blipFill>
        <p:spPr>
          <a:xfrm>
            <a:off x="25318800" y="18259200"/>
            <a:ext cx="3753360" cy="2027160"/>
          </a:xfrm>
          <a:prstGeom prst="rect">
            <a:avLst/>
          </a:prstGeom>
          <a:ln>
            <a:noFill/>
          </a:ln>
        </p:spPr>
      </p:pic>
      <p:pic>
        <p:nvPicPr>
          <p:cNvPr id="70" name="Graphic 13"/>
          <p:cNvPicPr/>
          <p:nvPr/>
        </p:nvPicPr>
        <p:blipFill>
          <a:blip r:embed="rId13"/>
          <a:srcRect b="30684"/>
          <a:stretch/>
        </p:blipFill>
        <p:spPr>
          <a:xfrm>
            <a:off x="29072160" y="18251640"/>
            <a:ext cx="5469120" cy="2036160"/>
          </a:xfrm>
          <a:prstGeom prst="rect">
            <a:avLst/>
          </a:prstGeom>
          <a:ln>
            <a:noFill/>
          </a:ln>
        </p:spPr>
      </p:pic>
      <p:sp>
        <p:nvSpPr>
          <p:cNvPr id="71" name="CustomShape 18"/>
          <p:cNvSpPr/>
          <p:nvPr/>
        </p:nvSpPr>
        <p:spPr>
          <a:xfrm>
            <a:off x="24668280" y="20699640"/>
            <a:ext cx="10778760" cy="173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Figure 1: </a:t>
            </a:r>
            <a:r>
              <a:rPr lang="en-US" sz="1800" b="0" strike="noStrike" spc="-1">
                <a:solidFill>
                  <a:srgbClr val="000000"/>
                </a:solidFill>
                <a:latin typeface="Arial"/>
                <a:ea typeface="DejaVu Sans"/>
              </a:rPr>
              <a:t>Example</a:t>
            </a:r>
            <a:r>
              <a:rPr lang="en-US" sz="1800" b="1" strike="noStrike" spc="-1">
                <a:solidFill>
                  <a:srgbClr val="000000"/>
                </a:solidFill>
                <a:latin typeface="Arial"/>
                <a:ea typeface="DejaVu Sans"/>
              </a:rPr>
              <a:t> </a:t>
            </a:r>
            <a:r>
              <a:rPr lang="en-US" sz="1800" b="0" strike="noStrike" spc="-1">
                <a:solidFill>
                  <a:srgbClr val="000000"/>
                </a:solidFill>
                <a:latin typeface="Arial"/>
                <a:ea typeface="DejaVu Sans"/>
              </a:rPr>
              <a:t>dynamic contrast enhanced MRI images obtained by injecting contrast into patient’s blood stream and capturing a series of MRI volumes. The image volumes are subtracted before and after contrast. </a:t>
            </a:r>
            <a:endParaRPr lang="en-US" sz="1800" b="0" strike="noStrike" spc="-1">
              <a:latin typeface="Arial"/>
            </a:endParaRPr>
          </a:p>
        </p:txBody>
      </p:sp>
      <p:sp>
        <p:nvSpPr>
          <p:cNvPr id="72" name="CustomShape 19"/>
          <p:cNvSpPr/>
          <p:nvPr/>
        </p:nvSpPr>
        <p:spPr>
          <a:xfrm>
            <a:off x="31386240" y="20465640"/>
            <a:ext cx="1253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Malignant</a:t>
            </a:r>
            <a:endParaRPr lang="en-US" sz="1800" b="0" strike="noStrike" spc="-1">
              <a:latin typeface="Arial"/>
            </a:endParaRPr>
          </a:p>
        </p:txBody>
      </p:sp>
      <p:sp>
        <p:nvSpPr>
          <p:cNvPr id="73" name="CustomShape 20"/>
          <p:cNvSpPr/>
          <p:nvPr/>
        </p:nvSpPr>
        <p:spPr>
          <a:xfrm>
            <a:off x="26741160" y="20419200"/>
            <a:ext cx="908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Benign</a:t>
            </a:r>
            <a:endParaRPr lang="en-US" sz="1800" b="0" strike="noStrike" spc="-1">
              <a:latin typeface="Arial"/>
            </a:endParaRPr>
          </a:p>
        </p:txBody>
      </p:sp>
      <p:pic>
        <p:nvPicPr>
          <p:cNvPr id="74" name="Picture 18"/>
          <p:cNvPicPr/>
          <p:nvPr/>
        </p:nvPicPr>
        <p:blipFill>
          <a:blip r:embed="rId14"/>
          <a:srcRect l="2073" t="5679" r="6981"/>
          <a:stretch/>
        </p:blipFill>
        <p:spPr>
          <a:xfrm>
            <a:off x="24777720" y="21611160"/>
            <a:ext cx="4615560" cy="3190680"/>
          </a:xfrm>
          <a:prstGeom prst="rect">
            <a:avLst/>
          </a:prstGeom>
          <a:ln>
            <a:noFill/>
          </a:ln>
        </p:spPr>
      </p:pic>
      <p:pic>
        <p:nvPicPr>
          <p:cNvPr id="75" name="Picture 20"/>
          <p:cNvPicPr/>
          <p:nvPr/>
        </p:nvPicPr>
        <p:blipFill>
          <a:blip r:embed="rId15"/>
          <a:srcRect l="1583"/>
          <a:stretch/>
        </p:blipFill>
        <p:spPr>
          <a:xfrm>
            <a:off x="25007040" y="24866640"/>
            <a:ext cx="6158160" cy="2235960"/>
          </a:xfrm>
          <a:prstGeom prst="rect">
            <a:avLst/>
          </a:prstGeom>
          <a:ln>
            <a:noFill/>
          </a:ln>
        </p:spPr>
      </p:pic>
      <p:sp>
        <p:nvSpPr>
          <p:cNvPr id="76" name="CustomShape 21"/>
          <p:cNvSpPr/>
          <p:nvPr/>
        </p:nvSpPr>
        <p:spPr>
          <a:xfrm>
            <a:off x="29472480" y="21669120"/>
            <a:ext cx="5731920" cy="365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Figure 2: </a:t>
            </a:r>
            <a:r>
              <a:rPr lang="en-US" sz="1800" b="0" strike="noStrike" spc="-1">
                <a:solidFill>
                  <a:srgbClr val="000000"/>
                </a:solidFill>
                <a:latin typeface="Arial"/>
                <a:ea typeface="DejaVu Sans"/>
              </a:rPr>
              <a:t>ROC for Three different methods for identifying the presence of a breast nodule were compared: </a:t>
            </a:r>
            <a:endParaRPr lang="en-US" sz="1800" b="0" strike="noStrike" spc="-1">
              <a:latin typeface="Arial"/>
            </a:endParaRPr>
          </a:p>
          <a:p>
            <a:pPr marL="343080" indent="-342000">
              <a:lnSpc>
                <a:spcPct val="100000"/>
              </a:lnSpc>
              <a:buClr>
                <a:srgbClr val="000000"/>
              </a:buClr>
              <a:buFont typeface="StarSymbol"/>
              <a:buAutoNum type="arabicPeriod"/>
            </a:pPr>
            <a:r>
              <a:rPr lang="en-US" sz="1800" b="0" strike="noStrike" spc="-1">
                <a:solidFill>
                  <a:srgbClr val="000000"/>
                </a:solidFill>
                <a:latin typeface="Arial"/>
                <a:ea typeface="DejaVu Sans"/>
              </a:rPr>
              <a:t>Fine-tuning pre-trained neural network (ResNet50)</a:t>
            </a:r>
            <a:endParaRPr lang="en-US" sz="1800" b="0" strike="noStrike" spc="-1">
              <a:latin typeface="Arial"/>
            </a:endParaRPr>
          </a:p>
          <a:p>
            <a:pPr marL="343080" indent="-342000">
              <a:lnSpc>
                <a:spcPct val="100000"/>
              </a:lnSpc>
              <a:buClr>
                <a:srgbClr val="000000"/>
              </a:buClr>
              <a:buFont typeface="StarSymbol"/>
              <a:buAutoNum type="arabicPeriod"/>
            </a:pPr>
            <a:r>
              <a:rPr lang="en-US" sz="1800" b="0" strike="noStrike" spc="-1">
                <a:solidFill>
                  <a:srgbClr val="000000"/>
                </a:solidFill>
                <a:latin typeface="Arial"/>
                <a:ea typeface="DejaVu Sans"/>
              </a:rPr>
              <a:t>Siamese neural network</a:t>
            </a:r>
            <a:endParaRPr lang="en-US" sz="1800" b="0" strike="noStrike" spc="-1">
              <a:latin typeface="Arial"/>
            </a:endParaRPr>
          </a:p>
          <a:p>
            <a:pPr marL="343080" indent="-342000">
              <a:lnSpc>
                <a:spcPct val="100000"/>
              </a:lnSpc>
              <a:buClr>
                <a:srgbClr val="000000"/>
              </a:buClr>
              <a:buFont typeface="StarSymbol"/>
              <a:buAutoNum type="arabicPeriod"/>
            </a:pPr>
            <a:r>
              <a:rPr lang="en-US" sz="1800" b="0" strike="noStrike" spc="-1">
                <a:solidFill>
                  <a:srgbClr val="000000"/>
                </a:solidFill>
                <a:latin typeface="Arial"/>
                <a:ea typeface="DejaVu Sans"/>
              </a:rPr>
              <a:t>One class auto encoder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The accuracy, specificity at 95% sensitivity, and AUC were all used as metrics to quantify the success of the three methods. </a:t>
            </a:r>
            <a:endParaRPr lang="en-US" sz="1800" b="0" strike="noStrike" spc="-1">
              <a:latin typeface="Arial"/>
            </a:endParaRPr>
          </a:p>
        </p:txBody>
      </p:sp>
      <p:sp>
        <p:nvSpPr>
          <p:cNvPr id="77" name="CustomShape 22"/>
          <p:cNvSpPr/>
          <p:nvPr/>
        </p:nvSpPr>
        <p:spPr>
          <a:xfrm>
            <a:off x="24780960" y="27254880"/>
            <a:ext cx="104702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Collaborators: </a:t>
            </a:r>
            <a:endParaRPr lang="en-US" sz="1800" b="0" strike="noStrike" spc="-1">
              <a:latin typeface="Arial"/>
            </a:endParaRPr>
          </a:p>
          <a:p>
            <a:pPr>
              <a:lnSpc>
                <a:spcPct val="100000"/>
              </a:lnSpc>
            </a:pPr>
            <a:r>
              <a:rPr lang="en-US" sz="1800" b="1" strike="noStrike" spc="-1">
                <a:solidFill>
                  <a:srgbClr val="000000"/>
                </a:solidFill>
                <a:latin typeface="Arial"/>
                <a:ea typeface="DejaVu Sans"/>
              </a:rPr>
              <a:t>Seattle Cancer Care Alliance:</a:t>
            </a:r>
            <a:r>
              <a:rPr lang="en-US" sz="1800" b="0" strike="noStrike" spc="-1">
                <a:solidFill>
                  <a:srgbClr val="000000"/>
                </a:solidFill>
                <a:latin typeface="Arial"/>
                <a:ea typeface="DejaVu Sans"/>
              </a:rPr>
              <a:t> Drs. Savannah Partridge and Christoph Lee</a:t>
            </a:r>
            <a:endParaRPr lang="en-US" sz="1800" b="0" strike="noStrike" spc="-1">
              <a:latin typeface="Arial"/>
            </a:endParaRPr>
          </a:p>
        </p:txBody>
      </p:sp>
      <p:pic>
        <p:nvPicPr>
          <p:cNvPr id="78" name="Picture 154"/>
          <p:cNvPicPr/>
          <p:nvPr/>
        </p:nvPicPr>
        <p:blipFill>
          <a:blip r:embed="rId16"/>
          <a:stretch/>
        </p:blipFill>
        <p:spPr>
          <a:xfrm>
            <a:off x="230760" y="18896760"/>
            <a:ext cx="6539400" cy="5117040"/>
          </a:xfrm>
          <a:prstGeom prst="rect">
            <a:avLst/>
          </a:prstGeom>
          <a:ln>
            <a:noFill/>
          </a:ln>
        </p:spPr>
      </p:pic>
      <p:pic>
        <p:nvPicPr>
          <p:cNvPr id="79" name="Picture 155"/>
          <p:cNvPicPr/>
          <p:nvPr/>
        </p:nvPicPr>
        <p:blipFill>
          <a:blip r:embed="rId17"/>
          <a:stretch/>
        </p:blipFill>
        <p:spPr>
          <a:xfrm>
            <a:off x="7070760" y="18073440"/>
            <a:ext cx="4762080" cy="6408720"/>
          </a:xfrm>
          <a:prstGeom prst="rect">
            <a:avLst/>
          </a:prstGeom>
          <a:ln>
            <a:noFill/>
          </a:ln>
        </p:spPr>
      </p:pic>
      <p:sp>
        <p:nvSpPr>
          <p:cNvPr id="80" name="CustomShape 23"/>
          <p:cNvSpPr/>
          <p:nvPr/>
        </p:nvSpPr>
        <p:spPr>
          <a:xfrm>
            <a:off x="693000" y="24136200"/>
            <a:ext cx="4987800" cy="173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Figure 1: </a:t>
            </a:r>
            <a:r>
              <a:rPr lang="en-US" sz="1800" b="0" strike="noStrike" spc="-1">
                <a:solidFill>
                  <a:srgbClr val="000000"/>
                </a:solidFill>
                <a:latin typeface="Arial"/>
                <a:ea typeface="DejaVu Sans"/>
              </a:rPr>
              <a:t>Contrast recovery coefficient plotted against “true” noise for 35 cm background ROI. Error bars denote standard deviation in CRC across 50 realizations. The circles mark the end of 4 and 8 iterations</a:t>
            </a:r>
            <a:endParaRPr lang="en-US" sz="1800" b="0" strike="noStrike" spc="-1">
              <a:latin typeface="Arial"/>
            </a:endParaRPr>
          </a:p>
        </p:txBody>
      </p:sp>
      <p:sp>
        <p:nvSpPr>
          <p:cNvPr id="81" name="CustomShape 24"/>
          <p:cNvSpPr/>
          <p:nvPr/>
        </p:nvSpPr>
        <p:spPr>
          <a:xfrm>
            <a:off x="6531120" y="24496920"/>
            <a:ext cx="547596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Figure 2: </a:t>
            </a:r>
            <a:r>
              <a:rPr lang="en-US" sz="1800" b="0" strike="noStrike" spc="-1">
                <a:solidFill>
                  <a:srgbClr val="000000"/>
                </a:solidFill>
                <a:latin typeface="Arial"/>
                <a:ea typeface="DejaVu Sans"/>
              </a:rPr>
              <a:t>Two transaxial slices from OSEM+LOR (row 1), OSEM+LOR+3 mm postfilter (row 2), and OSEM+LOR+PSF (row 3). All images have matched color scales and row 2 and row 3 have matched pixel-to-pixel variability in central white matter</a:t>
            </a:r>
            <a:endParaRPr lang="en-US" sz="1800" b="0" strike="noStrike" spc="-1">
              <a:latin typeface="Arial"/>
            </a:endParaRPr>
          </a:p>
        </p:txBody>
      </p:sp>
      <p:sp>
        <p:nvSpPr>
          <p:cNvPr id="82" name="CustomShape 25"/>
          <p:cNvSpPr/>
          <p:nvPr/>
        </p:nvSpPr>
        <p:spPr>
          <a:xfrm>
            <a:off x="312840" y="26178840"/>
            <a:ext cx="7779600" cy="228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Collaborators: </a:t>
            </a:r>
            <a:br/>
            <a:r>
              <a:rPr lang="en-US" sz="1800" b="1" strike="noStrike" spc="-1">
                <a:solidFill>
                  <a:srgbClr val="000000"/>
                </a:solidFill>
                <a:latin typeface="Arial"/>
                <a:ea typeface="DejaVu Sans"/>
              </a:rPr>
              <a:t>University of Washington: </a:t>
            </a:r>
            <a:r>
              <a:rPr lang="en-US" sz="1800" b="0" strike="noStrike" spc="-1">
                <a:solidFill>
                  <a:srgbClr val="000000"/>
                </a:solidFill>
                <a:latin typeface="Arial"/>
                <a:ea typeface="DejaVu Sans"/>
              </a:rPr>
              <a:t>Paul Kinahan and Darrin Byrd</a:t>
            </a:r>
            <a:br/>
            <a:r>
              <a:rPr lang="en-US" sz="1800" b="1" strike="noStrike" spc="-1">
                <a:solidFill>
                  <a:srgbClr val="000000"/>
                </a:solidFill>
                <a:latin typeface="Arial"/>
                <a:ea typeface="DejaVu Sans"/>
              </a:rPr>
              <a:t>GE Healthcare: </a:t>
            </a:r>
            <a:r>
              <a:rPr lang="en-US" sz="1800" b="0" strike="noStrike" spc="-1">
                <a:solidFill>
                  <a:srgbClr val="000000"/>
                </a:solidFill>
                <a:latin typeface="Arial"/>
                <a:ea typeface="DejaVu Sans"/>
              </a:rPr>
              <a:t>Charles Stearns, Scott Wollenweber, Steven Ross</a:t>
            </a:r>
            <a:endParaRPr lang="en-US" sz="1800" b="0" strike="noStrike" spc="-1">
              <a:latin typeface="Arial"/>
            </a:endParaRPr>
          </a:p>
          <a:p>
            <a:pPr>
              <a:lnSpc>
                <a:spcPct val="100000"/>
              </a:lnSpc>
            </a:pPr>
            <a:r>
              <a:rPr lang="en-US" sz="1800" b="0" strike="noStrike" spc="-1">
                <a:solidFill>
                  <a:srgbClr val="000000"/>
                </a:solidFill>
                <a:latin typeface="Arial"/>
                <a:ea typeface="DejaVu Sans"/>
              </a:rPr>
              <a:t>K25-HL086713, Quantitative Cardiac PET/CT Imaging </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
        <p:nvSpPr>
          <p:cNvPr id="83" name="CustomShape 26"/>
          <p:cNvSpPr/>
          <p:nvPr/>
        </p:nvSpPr>
        <p:spPr>
          <a:xfrm>
            <a:off x="-174240" y="28002600"/>
            <a:ext cx="37275840" cy="1371240"/>
          </a:xfrm>
          <a:prstGeom prst="rect">
            <a:avLst/>
          </a:prstGeom>
          <a:solidFill>
            <a:srgbClr val="103127"/>
          </a:solidFill>
          <a:ln>
            <a:noFill/>
          </a:ln>
        </p:spPr>
        <p:style>
          <a:lnRef idx="2">
            <a:schemeClr val="accent1">
              <a:shade val="50000"/>
            </a:schemeClr>
          </a:lnRef>
          <a:fillRef idx="1">
            <a:schemeClr val="accent1"/>
          </a:fillRef>
          <a:effectRef idx="0">
            <a:schemeClr val="accent1"/>
          </a:effectRef>
          <a:fontRef idx="minor"/>
        </p:style>
      </p:sp>
      <p:sp>
        <p:nvSpPr>
          <p:cNvPr id="84" name="CustomShape 27"/>
          <p:cNvSpPr/>
          <p:nvPr/>
        </p:nvSpPr>
        <p:spPr>
          <a:xfrm>
            <a:off x="1641600" y="26280"/>
            <a:ext cx="7476120" cy="130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8000" b="0" strike="noStrike" spc="-1">
                <a:solidFill>
                  <a:srgbClr val="FFFFFF"/>
                </a:solidFill>
                <a:latin typeface="Avenir Book"/>
                <a:ea typeface="DejaVu Sans"/>
              </a:rPr>
              <a:t>MIDI Lab</a:t>
            </a:r>
            <a:endParaRPr lang="en-US" sz="8000" b="0" strike="noStrike" spc="-1">
              <a:latin typeface="Arial"/>
            </a:endParaRPr>
          </a:p>
        </p:txBody>
      </p:sp>
      <p:pic>
        <p:nvPicPr>
          <p:cNvPr id="85" name="Picture 57"/>
          <p:cNvPicPr/>
          <p:nvPr/>
        </p:nvPicPr>
        <p:blipFill>
          <a:blip r:embed="rId18"/>
          <a:srcRect l="17295" r="17903" b="27400"/>
          <a:stretch/>
        </p:blipFill>
        <p:spPr>
          <a:xfrm>
            <a:off x="25481880" y="10222560"/>
            <a:ext cx="8499240" cy="3571920"/>
          </a:xfrm>
          <a:prstGeom prst="rect">
            <a:avLst/>
          </a:prstGeom>
          <a:ln w="18360">
            <a:noFill/>
          </a:ln>
        </p:spPr>
      </p:pic>
      <p:pic>
        <p:nvPicPr>
          <p:cNvPr id="86" name="Picture 2"/>
          <p:cNvPicPr/>
          <p:nvPr/>
        </p:nvPicPr>
        <p:blipFill>
          <a:blip r:embed="rId19"/>
          <a:stretch/>
        </p:blipFill>
        <p:spPr>
          <a:xfrm>
            <a:off x="28903680" y="6399000"/>
            <a:ext cx="6218640" cy="3719160"/>
          </a:xfrm>
          <a:prstGeom prst="rect">
            <a:avLst/>
          </a:prstGeom>
          <a:ln>
            <a:noFill/>
          </a:ln>
        </p:spPr>
      </p:pic>
      <p:sp>
        <p:nvSpPr>
          <p:cNvPr id="87" name="CustomShape 28"/>
          <p:cNvSpPr/>
          <p:nvPr/>
        </p:nvSpPr>
        <p:spPr>
          <a:xfrm>
            <a:off x="25020000" y="13858920"/>
            <a:ext cx="1023120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1" strike="noStrike" spc="-1">
                <a:solidFill>
                  <a:srgbClr val="000000"/>
                </a:solidFill>
                <a:latin typeface="Arial"/>
                <a:ea typeface="DejaVu Sans"/>
              </a:rPr>
              <a:t>Figure 3: </a:t>
            </a:r>
            <a:r>
              <a:rPr lang="en-US" sz="1600" b="0" strike="noStrike" spc="-1">
                <a:solidFill>
                  <a:srgbClr val="000000"/>
                </a:solidFill>
                <a:latin typeface="Arial"/>
                <a:ea typeface="DejaVu Sans"/>
              </a:rPr>
              <a:t>3D rendering of one-bin image (25% of PET counts) of a custom F18-NaF PET/CT scan (</a:t>
            </a:r>
            <a:r>
              <a:rPr lang="en-US" sz="1600" b="0" i="1" strike="noStrike" spc="-1">
                <a:solidFill>
                  <a:srgbClr val="000000"/>
                </a:solidFill>
                <a:latin typeface="Arial"/>
                <a:ea typeface="DejaVu Sans"/>
              </a:rPr>
              <a:t>left</a:t>
            </a:r>
            <a:r>
              <a:rPr lang="en-US" sz="1600" b="0" strike="noStrike" spc="-1">
                <a:solidFill>
                  <a:srgbClr val="000000"/>
                </a:solidFill>
                <a:latin typeface="Arial"/>
                <a:ea typeface="DejaVu Sans"/>
              </a:rPr>
              <a:t>), and motion-corrected image (</a:t>
            </a:r>
            <a:r>
              <a:rPr lang="en-US" sz="1600" b="0" i="1" strike="noStrike" spc="-1">
                <a:solidFill>
                  <a:srgbClr val="000000"/>
                </a:solidFill>
                <a:latin typeface="Arial"/>
                <a:ea typeface="DejaVu Sans"/>
              </a:rPr>
              <a:t>right</a:t>
            </a:r>
            <a:r>
              <a:rPr lang="en-US" sz="1600" b="0" strike="noStrike" spc="-1">
                <a:solidFill>
                  <a:srgbClr val="000000"/>
                </a:solidFill>
                <a:latin typeface="Arial"/>
                <a:ea typeface="DejaVu Sans"/>
              </a:rPr>
              <a:t>) superimposed on rendered CCTA volume. Increased uptake is seen in right coronary artery, left anterior descending, and left circumflex coronary arteries in high-noise, one-bin image and remains clear in motion-corrected image. (Rebeaux et al. Motion correction of </a:t>
            </a:r>
            <a:r>
              <a:rPr lang="en-US" sz="1600" b="0" strike="noStrike" spc="-1" baseline="101000">
                <a:solidFill>
                  <a:srgbClr val="000000"/>
                </a:solidFill>
                <a:latin typeface="Arial"/>
                <a:ea typeface="DejaVu Sans"/>
              </a:rPr>
              <a:t>18</a:t>
            </a:r>
            <a:r>
              <a:rPr lang="en-US" sz="1600" b="0" strike="noStrike" spc="-1">
                <a:solidFill>
                  <a:srgbClr val="000000"/>
                </a:solidFill>
                <a:latin typeface="Arial"/>
                <a:ea typeface="DejaVu Sans"/>
              </a:rPr>
              <a:t>F-NaF PET for imaging coronary atherosclerotic plaques. </a:t>
            </a:r>
            <a:r>
              <a:rPr lang="en-US" sz="1600" b="0" i="1" strike="noStrike" spc="-1">
                <a:solidFill>
                  <a:srgbClr val="000000"/>
                </a:solidFill>
                <a:latin typeface="Arial"/>
                <a:ea typeface="DejaVu Sans"/>
              </a:rPr>
              <a:t>J Nucl Med</a:t>
            </a:r>
            <a:r>
              <a:rPr lang="en-US" sz="1600" b="0" strike="noStrike" spc="-1">
                <a:solidFill>
                  <a:srgbClr val="000000"/>
                </a:solidFill>
                <a:latin typeface="Arial"/>
                <a:ea typeface="DejaVu Sans"/>
              </a:rPr>
              <a:t> 2016; </a:t>
            </a:r>
            <a:r>
              <a:rPr lang="en-US" sz="1600" b="1" strike="noStrike" spc="-1">
                <a:solidFill>
                  <a:srgbClr val="000000"/>
                </a:solidFill>
                <a:latin typeface="Arial"/>
                <a:ea typeface="DejaVu Sans"/>
              </a:rPr>
              <a:t>57</a:t>
            </a:r>
            <a:r>
              <a:rPr lang="en-US" sz="1600" b="0" strike="noStrike" spc="-1">
                <a:solidFill>
                  <a:srgbClr val="000000"/>
                </a:solidFill>
                <a:latin typeface="Arial"/>
                <a:ea typeface="DejaVu Sans"/>
              </a:rPr>
              <a:t>(1): 54-9. </a:t>
            </a:r>
            <a:r>
              <a:rPr lang="en-US" sz="1600" b="0" strike="noStrike" spc="-1">
                <a:solidFill>
                  <a:srgbClr val="000000"/>
                </a:solidFill>
                <a:latin typeface="Arial"/>
                <a:ea typeface="Arial"/>
              </a:rPr>
              <a:t>© by the Society of Nuclear Medicine and Molecular Imaging, Inc.)</a:t>
            </a:r>
            <a:endParaRPr lang="en-US" sz="1600" b="0" strike="noStrike" spc="-1">
              <a:latin typeface="Arial"/>
            </a:endParaRPr>
          </a:p>
        </p:txBody>
      </p:sp>
      <p:sp>
        <p:nvSpPr>
          <p:cNvPr id="88" name="CustomShape 29"/>
          <p:cNvSpPr/>
          <p:nvPr/>
        </p:nvSpPr>
        <p:spPr>
          <a:xfrm>
            <a:off x="13307760" y="16647480"/>
            <a:ext cx="9960480" cy="191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US" sz="2000" b="1" strike="noStrike" spc="-1">
                <a:solidFill>
                  <a:srgbClr val="FFFFFF"/>
                </a:solidFill>
                <a:latin typeface="Arial"/>
                <a:ea typeface="Calibri"/>
              </a:rPr>
              <a:t>MISSION</a:t>
            </a:r>
            <a:r>
              <a:rPr lang="en-US" sz="2000" b="0" strike="noStrike" spc="-1">
                <a:solidFill>
                  <a:srgbClr val="FFFFFF"/>
                </a:solidFill>
                <a:latin typeface="Arial"/>
                <a:ea typeface="Calibri"/>
              </a:rPr>
              <a:t>: Our lab advances the analysis and integration of medical imaging and biomedical data for targeted, precise healthcare.  Current efforts focus on creative applications of artificial intelligence and improved image generation and detection from high dimensional tomographic data.  We seek to integrate physiologic models, imaging system models, and patient phenotypes into unified computational models for improved diagnostic information.  </a:t>
            </a:r>
            <a:endParaRPr lang="en-US" sz="2000" b="0" strike="noStrike" spc="-1">
              <a:latin typeface="Arial"/>
            </a:endParaRPr>
          </a:p>
        </p:txBody>
      </p:sp>
      <p:pic>
        <p:nvPicPr>
          <p:cNvPr id="89" name="Picture 168"/>
          <p:cNvPicPr/>
          <p:nvPr/>
        </p:nvPicPr>
        <p:blipFill>
          <a:blip r:embed="rId20"/>
          <a:stretch/>
        </p:blipFill>
        <p:spPr>
          <a:xfrm>
            <a:off x="27040320" y="273240"/>
            <a:ext cx="9126720" cy="770040"/>
          </a:xfrm>
          <a:prstGeom prst="rect">
            <a:avLst/>
          </a:prstGeom>
          <a:ln>
            <a:noFill/>
          </a:ln>
        </p:spPr>
      </p:pic>
      <p:pic>
        <p:nvPicPr>
          <p:cNvPr id="90" name="Picture 8"/>
          <p:cNvPicPr/>
          <p:nvPr/>
        </p:nvPicPr>
        <p:blipFill>
          <a:blip r:embed="rId21"/>
          <a:stretch/>
        </p:blipFill>
        <p:spPr>
          <a:xfrm>
            <a:off x="17253720" y="12177360"/>
            <a:ext cx="2067840" cy="1906200"/>
          </a:xfrm>
          <a:prstGeom prst="rect">
            <a:avLst/>
          </a:prstGeom>
          <a:ln>
            <a:noFill/>
          </a:ln>
        </p:spPr>
      </p:pic>
      <p:pic>
        <p:nvPicPr>
          <p:cNvPr id="91" name="Picture 10"/>
          <p:cNvPicPr/>
          <p:nvPr/>
        </p:nvPicPr>
        <p:blipFill>
          <a:blip r:embed="rId21"/>
          <a:stretch/>
        </p:blipFill>
        <p:spPr>
          <a:xfrm>
            <a:off x="543240" y="69120"/>
            <a:ext cx="1189800" cy="1096920"/>
          </a:xfrm>
          <a:prstGeom prst="rect">
            <a:avLst/>
          </a:prstGeom>
          <a:ln>
            <a:noFill/>
          </a:ln>
        </p:spPr>
      </p:pic>
      <p:sp>
        <p:nvSpPr>
          <p:cNvPr id="92" name="CustomShape 30"/>
          <p:cNvSpPr/>
          <p:nvPr/>
        </p:nvSpPr>
        <p:spPr>
          <a:xfrm>
            <a:off x="6370200" y="374760"/>
            <a:ext cx="9608400" cy="90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800" b="0" strike="noStrike" spc="-1">
                <a:solidFill>
                  <a:srgbClr val="FFFFFF"/>
                </a:solidFill>
                <a:latin typeface="Avenir Book"/>
                <a:ea typeface="DejaVu Sans"/>
              </a:rPr>
              <a:t>www.midilab.org</a:t>
            </a:r>
            <a:endParaRPr lang="en-US" sz="4800" b="0" strike="noStrike" spc="-1">
              <a:latin typeface="Arial"/>
            </a:endParaRPr>
          </a:p>
        </p:txBody>
      </p:sp>
      <p:sp>
        <p:nvSpPr>
          <p:cNvPr id="93" name="CustomShape 31"/>
          <p:cNvSpPr/>
          <p:nvPr/>
        </p:nvSpPr>
        <p:spPr>
          <a:xfrm>
            <a:off x="13183920" y="18771840"/>
            <a:ext cx="10198080" cy="234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800" b="1" strike="noStrike" spc="-1">
                <a:solidFill>
                  <a:srgbClr val="FFFFFF"/>
                </a:solidFill>
                <a:latin typeface="Arial"/>
                <a:ea typeface="DejaVu Sans"/>
              </a:rPr>
              <a:t>Adam Alessio</a:t>
            </a:r>
            <a:endParaRPr lang="en-US" sz="1800" b="0" strike="noStrike" spc="-1">
              <a:latin typeface="Arial"/>
            </a:endParaRPr>
          </a:p>
          <a:p>
            <a:pPr algn="ctr">
              <a:lnSpc>
                <a:spcPct val="100000"/>
              </a:lnSpc>
            </a:pPr>
            <a:r>
              <a:rPr lang="en-US" sz="1800" b="0" i="1" strike="noStrike" spc="-1">
                <a:solidFill>
                  <a:srgbClr val="FFFFFF"/>
                </a:solidFill>
                <a:latin typeface="Arial"/>
                <a:ea typeface="DejaVu Sans"/>
              </a:rPr>
              <a:t>Professor</a:t>
            </a:r>
            <a:endParaRPr lang="en-US" sz="1800" b="0" strike="noStrike" spc="-1">
              <a:latin typeface="Arial"/>
            </a:endParaRPr>
          </a:p>
          <a:p>
            <a:pPr algn="ctr">
              <a:lnSpc>
                <a:spcPct val="100000"/>
              </a:lnSpc>
            </a:pPr>
            <a:r>
              <a:rPr lang="en-US" sz="1800" b="0" i="1" strike="noStrike" spc="-1">
                <a:solidFill>
                  <a:srgbClr val="FFFFFF"/>
                </a:solidFill>
                <a:latin typeface="Arial"/>
                <a:ea typeface="DejaVu Sans"/>
              </a:rPr>
              <a:t>Computational Mathematics Science and Engineering (CMSE)</a:t>
            </a:r>
            <a:endParaRPr lang="en-US" sz="1800" b="0" strike="noStrike" spc="-1">
              <a:latin typeface="Arial"/>
            </a:endParaRPr>
          </a:p>
          <a:p>
            <a:pPr algn="ctr">
              <a:lnSpc>
                <a:spcPct val="100000"/>
              </a:lnSpc>
            </a:pPr>
            <a:r>
              <a:rPr lang="en-US" sz="1800" b="0" i="1" strike="noStrike" spc="-1">
                <a:solidFill>
                  <a:srgbClr val="FFFFFF"/>
                </a:solidFill>
                <a:latin typeface="Arial"/>
                <a:ea typeface="DejaVu Sans"/>
              </a:rPr>
              <a:t>Biomedical Engineering (BME)</a:t>
            </a:r>
            <a:endParaRPr lang="en-US" sz="1800" b="0" strike="noStrike" spc="-1">
              <a:latin typeface="Arial"/>
            </a:endParaRPr>
          </a:p>
          <a:p>
            <a:pPr algn="ctr">
              <a:lnSpc>
                <a:spcPct val="100000"/>
              </a:lnSpc>
            </a:pPr>
            <a:r>
              <a:rPr lang="en-US" sz="1800" b="0" i="1" strike="noStrike" spc="-1">
                <a:solidFill>
                  <a:srgbClr val="FFFFFF"/>
                </a:solidFill>
                <a:latin typeface="Arial"/>
                <a:ea typeface="DejaVu Sans"/>
              </a:rPr>
              <a:t>Radiology</a:t>
            </a:r>
            <a:endParaRPr lang="en-US" sz="1800" b="0" strike="noStrike" spc="-1">
              <a:latin typeface="Arial"/>
            </a:endParaRPr>
          </a:p>
          <a:p>
            <a:pPr algn="ctr">
              <a:lnSpc>
                <a:spcPct val="100000"/>
              </a:lnSpc>
            </a:pPr>
            <a:r>
              <a:rPr lang="en-US" sz="1800" b="0" i="1" strike="noStrike" spc="-1">
                <a:solidFill>
                  <a:srgbClr val="FFFFFF"/>
                </a:solidFill>
                <a:latin typeface="Arial"/>
                <a:ea typeface="DejaVu Sans"/>
              </a:rPr>
              <a:t>Institute for Quantitative Health Science &amp; Engineering (IQ) </a:t>
            </a:r>
            <a:endParaRPr lang="en-US" sz="1800" b="0" strike="noStrike" spc="-1">
              <a:latin typeface="Arial"/>
            </a:endParaRPr>
          </a:p>
          <a:p>
            <a:pPr algn="ctr">
              <a:lnSpc>
                <a:spcPct val="100000"/>
              </a:lnSpc>
            </a:pPr>
            <a:endParaRPr lang="en-US" sz="1800" b="0" strike="noStrike" spc="-1">
              <a:latin typeface="Arial"/>
            </a:endParaRPr>
          </a:p>
          <a:p>
            <a:pPr algn="ctr">
              <a:lnSpc>
                <a:spcPct val="100000"/>
              </a:lnSpc>
            </a:pPr>
            <a:endParaRPr lang="en-US" sz="1800" b="0" strike="noStrike" spc="-1">
              <a:latin typeface="Arial"/>
            </a:endParaRPr>
          </a:p>
        </p:txBody>
      </p:sp>
      <p:sp>
        <p:nvSpPr>
          <p:cNvPr id="94" name="CustomShape 32"/>
          <p:cNvSpPr/>
          <p:nvPr/>
        </p:nvSpPr>
        <p:spPr>
          <a:xfrm>
            <a:off x="18968040" y="20791440"/>
            <a:ext cx="4462560" cy="3444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Arial"/>
                <a:ea typeface="DejaVu Sans"/>
              </a:rPr>
              <a:t>Graduate Students: </a:t>
            </a:r>
            <a:endParaRPr lang="en-US" sz="2000" b="0" strike="noStrike" spc="-1">
              <a:latin typeface="Arial"/>
            </a:endParaRPr>
          </a:p>
          <a:p>
            <a:pPr>
              <a:lnSpc>
                <a:spcPct val="100000"/>
              </a:lnSpc>
            </a:pPr>
            <a:r>
              <a:rPr lang="en-US" sz="2000" b="1" strike="noStrike" spc="-1">
                <a:solidFill>
                  <a:srgbClr val="FFFFFF"/>
                </a:solidFill>
                <a:latin typeface="Arial"/>
                <a:ea typeface="DejaVu Sans"/>
              </a:rPr>
              <a:t>Jonathan Burkow</a:t>
            </a:r>
            <a:r>
              <a:rPr lang="en-US" sz="2000" b="0" i="1" strike="noStrike" spc="-1">
                <a:solidFill>
                  <a:srgbClr val="FFFFFF"/>
                </a:solidFill>
                <a:latin typeface="Arial"/>
                <a:ea typeface="DejaVu Sans"/>
              </a:rPr>
              <a:t>, CMSE</a:t>
            </a:r>
            <a:endParaRPr lang="en-US" sz="2000" b="0" strike="noStrike" spc="-1">
              <a:latin typeface="Arial"/>
            </a:endParaRPr>
          </a:p>
          <a:p>
            <a:pPr>
              <a:lnSpc>
                <a:spcPct val="100000"/>
              </a:lnSpc>
            </a:pPr>
            <a:r>
              <a:rPr lang="en-US" sz="2000" b="1" strike="noStrike" spc="-1">
                <a:solidFill>
                  <a:srgbClr val="FFFFFF"/>
                </a:solidFill>
                <a:latin typeface="Arial"/>
                <a:ea typeface="DejaVu Sans"/>
              </a:rPr>
              <a:t>Muneeza Azmat, </a:t>
            </a:r>
            <a:r>
              <a:rPr lang="en-US" sz="2000" b="0" i="1" strike="noStrike" spc="-1">
                <a:solidFill>
                  <a:srgbClr val="FFFFFF"/>
                </a:solidFill>
                <a:latin typeface="Arial"/>
                <a:ea typeface="DejaVu Sans"/>
              </a:rPr>
              <a:t>CMSE</a:t>
            </a:r>
            <a:endParaRPr lang="en-US" sz="2000" b="0" strike="noStrike" spc="-1">
              <a:latin typeface="Arial"/>
            </a:endParaRPr>
          </a:p>
          <a:p>
            <a:pPr>
              <a:lnSpc>
                <a:spcPct val="100000"/>
              </a:lnSpc>
            </a:pPr>
            <a:r>
              <a:rPr lang="en-US" sz="2000" b="1" strike="noStrike" spc="-1">
                <a:solidFill>
                  <a:srgbClr val="FFFFFF"/>
                </a:solidFill>
                <a:latin typeface="Arial"/>
                <a:ea typeface="DejaVu Sans"/>
              </a:rPr>
              <a:t>Ethan Tu, </a:t>
            </a:r>
            <a:r>
              <a:rPr lang="en-US" sz="2000" b="0" i="1" strike="noStrike" spc="-1">
                <a:solidFill>
                  <a:srgbClr val="FFFFFF"/>
                </a:solidFill>
                <a:latin typeface="Arial"/>
                <a:ea typeface="DejaVu Sans"/>
              </a:rPr>
              <a:t>BME</a:t>
            </a:r>
            <a:endParaRPr lang="en-US" sz="2000" b="0" strike="noStrike" spc="-1">
              <a:latin typeface="Arial"/>
            </a:endParaRPr>
          </a:p>
          <a:p>
            <a:pPr>
              <a:lnSpc>
                <a:spcPct val="100000"/>
              </a:lnSpc>
            </a:pPr>
            <a:r>
              <a:rPr lang="en-US" sz="2000" b="1" strike="noStrike" spc="-1">
                <a:solidFill>
                  <a:srgbClr val="FFFFFF"/>
                </a:solidFill>
                <a:latin typeface="Arial"/>
                <a:ea typeface="DejaVu Sans"/>
              </a:rPr>
              <a:t>Sydney Rubin</a:t>
            </a:r>
            <a:r>
              <a:rPr lang="en-US" sz="2000" b="0" i="1" strike="noStrike" spc="-1">
                <a:solidFill>
                  <a:srgbClr val="FFFFFF"/>
                </a:solidFill>
                <a:latin typeface="Arial"/>
                <a:ea typeface="DejaVu Sans"/>
              </a:rPr>
              <a:t>, CHM</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en-US" sz="2000" b="0" strike="noStrike" spc="-1">
                <a:solidFill>
                  <a:srgbClr val="FFFFFF"/>
                </a:solidFill>
                <a:latin typeface="Arial"/>
                <a:ea typeface="DejaVu Sans"/>
              </a:rPr>
              <a:t>Undergraduate Students:</a:t>
            </a:r>
            <a:endParaRPr lang="en-US" sz="2000" b="0" strike="noStrike" spc="-1">
              <a:latin typeface="Arial"/>
            </a:endParaRPr>
          </a:p>
          <a:p>
            <a:pPr>
              <a:lnSpc>
                <a:spcPct val="100000"/>
              </a:lnSpc>
            </a:pPr>
            <a:r>
              <a:rPr lang="en-US" sz="2000" b="1" strike="noStrike" spc="-1">
                <a:solidFill>
                  <a:srgbClr val="FFFFFF"/>
                </a:solidFill>
                <a:latin typeface="Arial"/>
                <a:ea typeface="DejaVu Sans"/>
              </a:rPr>
              <a:t>Greg Holste, </a:t>
            </a:r>
            <a:r>
              <a:rPr lang="en-US" sz="2000" b="0" i="1" strike="noStrike" spc="-1">
                <a:solidFill>
                  <a:srgbClr val="FFFFFF"/>
                </a:solidFill>
                <a:latin typeface="Arial"/>
                <a:ea typeface="DejaVu Sans"/>
              </a:rPr>
              <a:t>Math</a:t>
            </a:r>
            <a:endParaRPr lang="en-US" sz="2000" b="0" strike="noStrike" spc="-1">
              <a:latin typeface="Arial"/>
            </a:endParaRPr>
          </a:p>
          <a:p>
            <a:pPr>
              <a:lnSpc>
                <a:spcPct val="100000"/>
              </a:lnSpc>
            </a:pPr>
            <a:r>
              <a:rPr lang="en-US" sz="2000" b="1" strike="noStrike" spc="-1">
                <a:solidFill>
                  <a:srgbClr val="FFFFFF"/>
                </a:solidFill>
                <a:latin typeface="Arial"/>
                <a:ea typeface="DejaVu Sans"/>
              </a:rPr>
              <a:t>Peter Carras, </a:t>
            </a:r>
            <a:r>
              <a:rPr lang="en-US" sz="2000" b="0" i="1" strike="noStrike" spc="-1">
                <a:solidFill>
                  <a:srgbClr val="FFFFFF"/>
                </a:solidFill>
                <a:latin typeface="Arial"/>
                <a:ea typeface="DejaVu Sans"/>
              </a:rPr>
              <a:t>Statistics</a:t>
            </a:r>
            <a:endParaRPr lang="en-US" sz="2000" b="0" strike="noStrike" spc="-1">
              <a:latin typeface="Arial"/>
            </a:endParaRPr>
          </a:p>
          <a:p>
            <a:pPr>
              <a:lnSpc>
                <a:spcPct val="100000"/>
              </a:lnSpc>
            </a:pPr>
            <a:r>
              <a:rPr lang="en-US" sz="2000" b="1" strike="noStrike" spc="-1">
                <a:solidFill>
                  <a:srgbClr val="FFFFFF"/>
                </a:solidFill>
                <a:latin typeface="Arial"/>
                <a:ea typeface="DejaVu Sans"/>
              </a:rPr>
              <a:t>Raymond Lesiyon</a:t>
            </a:r>
            <a:r>
              <a:rPr lang="en-US" sz="2000" b="0" i="1" strike="noStrike" spc="-1">
                <a:solidFill>
                  <a:srgbClr val="FFFFFF"/>
                </a:solidFill>
                <a:latin typeface="Arial"/>
                <a:ea typeface="DejaVu Sans"/>
              </a:rPr>
              <a:t>, BAE</a:t>
            </a:r>
            <a:endParaRPr lang="en-US" sz="2000" b="0" strike="noStrike" spc="-1">
              <a:latin typeface="Arial"/>
            </a:endParaRPr>
          </a:p>
          <a:p>
            <a:pPr>
              <a:lnSpc>
                <a:spcPct val="100000"/>
              </a:lnSpc>
            </a:pPr>
            <a:r>
              <a:rPr lang="en-US" sz="2000" b="1" strike="noStrike" spc="-1">
                <a:solidFill>
                  <a:srgbClr val="FFFFFF"/>
                </a:solidFill>
                <a:latin typeface="Arial"/>
                <a:ea typeface="DejaVu Sans"/>
              </a:rPr>
              <a:t>Karletta Hammond</a:t>
            </a:r>
            <a:r>
              <a:rPr lang="en-US" sz="2000" b="0" i="1" strike="noStrike" spc="-1">
                <a:solidFill>
                  <a:srgbClr val="FFFFFF"/>
                </a:solidFill>
                <a:latin typeface="Arial"/>
                <a:ea typeface="DejaVu Sans"/>
              </a:rPr>
              <a:t>, EE</a:t>
            </a:r>
            <a:endParaRPr lang="en-US" sz="2000" b="0" strike="noStrike" spc="-1">
              <a:latin typeface="Arial"/>
            </a:endParaRPr>
          </a:p>
        </p:txBody>
      </p:sp>
      <p:sp>
        <p:nvSpPr>
          <p:cNvPr id="95" name="CustomShape 33"/>
          <p:cNvSpPr/>
          <p:nvPr/>
        </p:nvSpPr>
        <p:spPr>
          <a:xfrm>
            <a:off x="13712400" y="20807640"/>
            <a:ext cx="5696640" cy="25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a:solidFill>
                  <a:srgbClr val="FFFFFF"/>
                </a:solidFill>
                <a:latin typeface="Arial"/>
                <a:ea typeface="DejaVu Sans"/>
              </a:rPr>
              <a:t>Current Lab Members (Feb 2020):</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en-US" sz="2000" b="1" strike="noStrike" spc="-1">
                <a:solidFill>
                  <a:srgbClr val="FFFFFF"/>
                </a:solidFill>
                <a:latin typeface="Arial"/>
                <a:ea typeface="DejaVu Sans"/>
              </a:rPr>
              <a:t>Joe Adams</a:t>
            </a:r>
            <a:endParaRPr lang="en-US" sz="2000" b="0" strike="noStrike" spc="-1">
              <a:latin typeface="Arial"/>
            </a:endParaRPr>
          </a:p>
          <a:p>
            <a:pPr>
              <a:lnSpc>
                <a:spcPct val="100000"/>
              </a:lnSpc>
            </a:pPr>
            <a:r>
              <a:rPr lang="en-US" sz="2000" b="0" i="1" strike="noStrike" spc="-1">
                <a:solidFill>
                  <a:srgbClr val="FFFFFF"/>
                </a:solidFill>
                <a:latin typeface="Arial"/>
                <a:ea typeface="DejaVu Sans"/>
              </a:rPr>
              <a:t>Lab Manager</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en-US" sz="2000" b="1" strike="noStrike" spc="-1">
                <a:solidFill>
                  <a:srgbClr val="FFFFFF"/>
                </a:solidFill>
                <a:latin typeface="Arial"/>
                <a:ea typeface="DejaVu Sans"/>
              </a:rPr>
              <a:t>Mohamed Abouhawwash, PhD</a:t>
            </a:r>
            <a:endParaRPr lang="en-US" sz="2000" b="0" strike="noStrike" spc="-1">
              <a:latin typeface="Arial"/>
            </a:endParaRPr>
          </a:p>
          <a:p>
            <a:pPr>
              <a:lnSpc>
                <a:spcPct val="100000"/>
              </a:lnSpc>
            </a:pPr>
            <a:r>
              <a:rPr lang="en-US" sz="2000" b="0" i="1" strike="noStrike" spc="-1">
                <a:solidFill>
                  <a:srgbClr val="FFFFFF"/>
                </a:solidFill>
                <a:latin typeface="Arial"/>
                <a:ea typeface="DejaVu Sans"/>
              </a:rPr>
              <a:t>Postdoctoral Fellow</a:t>
            </a:r>
            <a:endParaRPr lang="en-US" sz="2000" b="0" strike="noStrike" spc="-1">
              <a:latin typeface="Arial"/>
            </a:endParaRPr>
          </a:p>
          <a:p>
            <a:pPr>
              <a:lnSpc>
                <a:spcPct val="100000"/>
              </a:lnSpc>
            </a:pPr>
            <a:endParaRPr lang="en-US" sz="2000" b="0" strike="noStrike" spc="-1">
              <a:latin typeface="Arial"/>
            </a:endParaRPr>
          </a:p>
        </p:txBody>
      </p:sp>
      <p:sp>
        <p:nvSpPr>
          <p:cNvPr id="96" name="CustomShape 34"/>
          <p:cNvSpPr/>
          <p:nvPr/>
        </p:nvSpPr>
        <p:spPr>
          <a:xfrm>
            <a:off x="18393480" y="25353000"/>
            <a:ext cx="1070352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Contact Us</a:t>
            </a:r>
            <a:endParaRPr lang="en-US" sz="1800" b="0" strike="noStrike" spc="-1">
              <a:latin typeface="Arial"/>
            </a:endParaRPr>
          </a:p>
          <a:p>
            <a:pPr>
              <a:lnSpc>
                <a:spcPct val="100000"/>
              </a:lnSpc>
            </a:pPr>
            <a:r>
              <a:rPr lang="en-US" sz="1800" b="0" strike="noStrike" spc="-1">
                <a:solidFill>
                  <a:srgbClr val="000000"/>
                </a:solidFill>
                <a:latin typeface="Arial"/>
                <a:ea typeface="DejaVu Sans"/>
              </a:rPr>
              <a:t>Institute for Quantitative Health Sciences and Engineering</a:t>
            </a:r>
            <a:endParaRPr lang="en-US" sz="1800" b="0" strike="noStrike" spc="-1">
              <a:latin typeface="Arial"/>
            </a:endParaRPr>
          </a:p>
          <a:p>
            <a:pPr>
              <a:lnSpc>
                <a:spcPct val="100000"/>
              </a:lnSpc>
            </a:pPr>
            <a:r>
              <a:rPr lang="en-US" sz="1800" b="0" strike="noStrike" spc="-1">
                <a:solidFill>
                  <a:srgbClr val="000000"/>
                </a:solidFill>
                <a:latin typeface="Arial"/>
                <a:ea typeface="DejaVu Sans"/>
              </a:rPr>
              <a:t>775 Woodlot Drive, Rm 1116,</a:t>
            </a:r>
            <a:endParaRPr lang="en-US" sz="1800" b="0" strike="noStrike" spc="-1">
              <a:latin typeface="Arial"/>
            </a:endParaRPr>
          </a:p>
          <a:p>
            <a:pPr>
              <a:lnSpc>
                <a:spcPct val="100000"/>
              </a:lnSpc>
            </a:pPr>
            <a:r>
              <a:rPr lang="en-US" sz="1800" b="0" strike="noStrike" spc="-1">
                <a:solidFill>
                  <a:srgbClr val="000000"/>
                </a:solidFill>
                <a:latin typeface="Arial"/>
                <a:ea typeface="DejaVu Sans"/>
              </a:rPr>
              <a:t>East Lansing, MI, 48824</a:t>
            </a:r>
            <a:endParaRPr lang="en-US" sz="1800" b="0" strike="noStrike" spc="-1">
              <a:latin typeface="Arial"/>
            </a:endParaRPr>
          </a:p>
          <a:p>
            <a:pPr>
              <a:lnSpc>
                <a:spcPct val="100000"/>
              </a:lnSpc>
            </a:pPr>
            <a:r>
              <a:rPr lang="en-US" sz="1800" b="0" u="sng" strike="noStrike" spc="-1">
                <a:solidFill>
                  <a:srgbClr val="0000FF"/>
                </a:solidFill>
                <a:uFillTx/>
                <a:latin typeface="Arial"/>
                <a:ea typeface="DejaVu Sans"/>
                <a:hlinkClick r:id="rId22"/>
              </a:rPr>
              <a:t>https://www.midilab.org/</a:t>
            </a:r>
            <a:endParaRPr lang="en-US" sz="1800" b="0" strike="noStrike" spc="-1">
              <a:latin typeface="Arial"/>
            </a:endParaRPr>
          </a:p>
          <a:p>
            <a:pPr>
              <a:lnSpc>
                <a:spcPct val="100000"/>
              </a:lnSpc>
            </a:pPr>
            <a:r>
              <a:rPr lang="en-US" sz="1800" b="0" strike="noStrike" spc="-1">
                <a:solidFill>
                  <a:srgbClr val="103127"/>
                </a:solidFill>
                <a:latin typeface="Arial"/>
                <a:ea typeface="DejaVu Sans"/>
              </a:rPr>
              <a:t>aalessio@msu.edu</a:t>
            </a:r>
            <a:endParaRPr lang="en-US" sz="1800" b="0" strike="noStrike" spc="-1">
              <a:latin typeface="Arial"/>
            </a:endParaRPr>
          </a:p>
        </p:txBody>
      </p:sp>
      <p:pic>
        <p:nvPicPr>
          <p:cNvPr id="97" name="Picture 18"/>
          <p:cNvPicPr/>
          <p:nvPr/>
        </p:nvPicPr>
        <p:blipFill>
          <a:blip r:embed="rId23"/>
          <a:stretch/>
        </p:blipFill>
        <p:spPr>
          <a:xfrm>
            <a:off x="12736800" y="25058880"/>
            <a:ext cx="5452920" cy="2686680"/>
          </a:xfrm>
          <a:prstGeom prst="rect">
            <a:avLst/>
          </a:prstGeom>
          <a:ln>
            <a:noFill/>
          </a:ln>
        </p:spPr>
      </p:pic>
      <p:pic>
        <p:nvPicPr>
          <p:cNvPr id="98" name="Picture 174"/>
          <p:cNvPicPr/>
          <p:nvPr/>
        </p:nvPicPr>
        <p:blipFill>
          <a:blip r:embed="rId24">
            <a:extLst>
              <a:ext uri="{BEBA8EAE-BF5A-486C-A8C5-ECC9F3942E4B}">
                <a14:imgProps xmlns:a14="http://schemas.microsoft.com/office/drawing/2010/main">
                  <a14:imgLayer r:embed="rId25">
                    <a14:imgEffect>
                      <a14:saturation sat="91000"/>
                    </a14:imgEffect>
                  </a14:imgLayer>
                </a14:imgProps>
              </a:ext>
            </a:extLst>
          </a:blip>
          <a:stretch/>
        </p:blipFill>
        <p:spPr>
          <a:xfrm>
            <a:off x="35326800" y="28189800"/>
            <a:ext cx="681120" cy="797400"/>
          </a:xfrm>
          <a:prstGeom prst="rect">
            <a:avLst/>
          </a:prstGeom>
          <a:ln>
            <a:noFill/>
          </a:ln>
        </p:spPr>
      </p:pic>
      <p:sp>
        <p:nvSpPr>
          <p:cNvPr id="2" name="Rectangle 1">
            <a:extLst>
              <a:ext uri="{FF2B5EF4-FFF2-40B4-BE49-F238E27FC236}">
                <a16:creationId xmlns:a16="http://schemas.microsoft.com/office/drawing/2014/main" id="{B3FF763D-FCD9-446A-B658-4C5B37BBF9D1}"/>
              </a:ext>
            </a:extLst>
          </p:cNvPr>
          <p:cNvSpPr/>
          <p:nvPr/>
        </p:nvSpPr>
        <p:spPr>
          <a:xfrm>
            <a:off x="31805683" y="28191383"/>
            <a:ext cx="3240565" cy="912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175"/>
          <p:cNvPicPr/>
          <p:nvPr/>
        </p:nvPicPr>
        <p:blipFill>
          <a:blip r:embed="rId26"/>
          <a:stretch/>
        </p:blipFill>
        <p:spPr>
          <a:xfrm>
            <a:off x="31832136" y="28202256"/>
            <a:ext cx="3205440" cy="890280"/>
          </a:xfrm>
          <a:prstGeom prst="rect">
            <a:avLst/>
          </a:prstGeom>
          <a:ln>
            <a:noFill/>
          </a:ln>
        </p:spPr>
      </p:pic>
      <p:pic>
        <p:nvPicPr>
          <p:cNvPr id="100" name="Picture 21"/>
          <p:cNvPicPr/>
          <p:nvPr/>
        </p:nvPicPr>
        <p:blipFill>
          <a:blip r:embed="rId27"/>
          <a:stretch/>
        </p:blipFill>
        <p:spPr>
          <a:xfrm>
            <a:off x="31520520" y="25575120"/>
            <a:ext cx="3985200" cy="1058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4032</TotalTime>
  <Words>1012</Words>
  <Application>Microsoft Office PowerPoint</Application>
  <PresentationFormat>Custom</PresentationFormat>
  <Paragraphs>80</Paragraphs>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Mike Morrison</dc:creator>
  <dc:description/>
  <cp:lastModifiedBy/>
  <cp:revision>358</cp:revision>
  <cp:lastPrinted>1601-01-01T00:00:00Z</cp:lastPrinted>
  <dcterms:created xsi:type="dcterms:W3CDTF">2018-09-16T23:13:41Z</dcterms:created>
  <dcterms:modified xsi:type="dcterms:W3CDTF">2020-07-23T18:43:46Z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